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2"/>
  </p:notesMasterIdLst>
  <p:handoutMasterIdLst>
    <p:handoutMasterId r:id="rId83"/>
  </p:handoutMasterIdLst>
  <p:sldIdLst>
    <p:sldId id="256" r:id="rId2"/>
    <p:sldId id="518" r:id="rId3"/>
    <p:sldId id="568" r:id="rId4"/>
    <p:sldId id="646" r:id="rId5"/>
    <p:sldId id="645" r:id="rId6"/>
    <p:sldId id="647" r:id="rId7"/>
    <p:sldId id="617" r:id="rId8"/>
    <p:sldId id="520" r:id="rId9"/>
    <p:sldId id="573" r:id="rId10"/>
    <p:sldId id="648" r:id="rId11"/>
    <p:sldId id="649" r:id="rId12"/>
    <p:sldId id="618"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50" r:id="rId40"/>
    <p:sldId id="578" r:id="rId41"/>
    <p:sldId id="673" r:id="rId42"/>
    <p:sldId id="599" r:id="rId43"/>
    <p:sldId id="616" r:id="rId44"/>
    <p:sldId id="580" r:id="rId45"/>
    <p:sldId id="581" r:id="rId46"/>
    <p:sldId id="600" r:id="rId47"/>
    <p:sldId id="602" r:id="rId48"/>
    <p:sldId id="585" r:id="rId49"/>
    <p:sldId id="603" r:id="rId50"/>
    <p:sldId id="586" r:id="rId51"/>
    <p:sldId id="587" r:id="rId52"/>
    <p:sldId id="588" r:id="rId53"/>
    <p:sldId id="590" r:id="rId54"/>
    <p:sldId id="651" r:id="rId55"/>
    <p:sldId id="664" r:id="rId56"/>
    <p:sldId id="652" r:id="rId57"/>
    <p:sldId id="653" r:id="rId58"/>
    <p:sldId id="654" r:id="rId59"/>
    <p:sldId id="655" r:id="rId60"/>
    <p:sldId id="656" r:id="rId61"/>
    <p:sldId id="665" r:id="rId62"/>
    <p:sldId id="666" r:id="rId63"/>
    <p:sldId id="658" r:id="rId64"/>
    <p:sldId id="661" r:id="rId65"/>
    <p:sldId id="662" r:id="rId66"/>
    <p:sldId id="591" r:id="rId67"/>
    <p:sldId id="539" r:id="rId68"/>
    <p:sldId id="562" r:id="rId69"/>
    <p:sldId id="541" r:id="rId70"/>
    <p:sldId id="563" r:id="rId71"/>
    <p:sldId id="544" r:id="rId72"/>
    <p:sldId id="671" r:id="rId73"/>
    <p:sldId id="672" r:id="rId74"/>
    <p:sldId id="667" r:id="rId75"/>
    <p:sldId id="668" r:id="rId76"/>
    <p:sldId id="669" r:id="rId77"/>
    <p:sldId id="670" r:id="rId78"/>
    <p:sldId id="556" r:id="rId79"/>
    <p:sldId id="557" r:id="rId80"/>
    <p:sldId id="409" r:id="rId81"/>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p:restoredTop sz="95005" autoAdjust="0"/>
  </p:normalViewPr>
  <p:slideViewPr>
    <p:cSldViewPr>
      <p:cViewPr varScale="1">
        <p:scale>
          <a:sx n="109" d="100"/>
          <a:sy n="109" d="100"/>
        </p:scale>
        <p:origin x="108" y="636"/>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35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65</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50:notes"/>
          <p:cNvSpPr txBox="1">
            <a:spLocks noGrp="1"/>
          </p:cNvSpPr>
          <p:nvPr>
            <p:ph type="body" idx="1"/>
          </p:nvPr>
        </p:nvSpPr>
        <p:spPr>
          <a:xfrm>
            <a:off x="1281114" y="3475040"/>
            <a:ext cx="7038975" cy="3292475"/>
          </a:xfrm>
          <a:prstGeom prst="rect">
            <a:avLst/>
          </a:prstGeom>
        </p:spPr>
        <p:txBody>
          <a:bodyPr spcFirstLastPara="1" wrap="square" lIns="95650" tIns="46975" rIns="95650" bIns="46975" anchor="t" anchorCtr="0">
            <a:noAutofit/>
          </a:bodyPr>
          <a:lstStyle/>
          <a:p>
            <a:pPr marL="0" lvl="0" indent="0" algn="l" rtl="0">
              <a:spcBef>
                <a:spcPts val="480"/>
              </a:spcBef>
              <a:spcAft>
                <a:spcPts val="0"/>
              </a:spcAft>
              <a:buNone/>
            </a:pPr>
            <a:endParaRPr/>
          </a:p>
        </p:txBody>
      </p:sp>
      <p:sp>
        <p:nvSpPr>
          <p:cNvPr id="1232" name="Google Shape;1232;p50:notes"/>
          <p:cNvSpPr>
            <a:spLocks noGrp="1" noRot="1" noChangeAspect="1"/>
          </p:cNvSpPr>
          <p:nvPr>
            <p:ph type="sldImg" idx="2"/>
          </p:nvPr>
        </p:nvSpPr>
        <p:spPr>
          <a:xfrm>
            <a:off x="2362200" y="547688"/>
            <a:ext cx="4876800" cy="27447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78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1" y="4367930"/>
            <a:ext cx="6031583" cy="4136462"/>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647" tIns="46986" rIns="95647" bIns="46986"/>
          <a:lstStyle/>
          <a:p>
            <a:endParaRPr lang="en-US" dirty="0">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454025" y="588963"/>
            <a:ext cx="6105525" cy="343535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404521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2362200" y="547688"/>
            <a:ext cx="4876800" cy="2744787"/>
          </a:xfrm>
          <a:ln/>
        </p:spPr>
      </p:sp>
      <p:sp>
        <p:nvSpPr>
          <p:cNvPr id="74755" name="Notes Placeholder 2"/>
          <p:cNvSpPr>
            <a:spLocks noGrp="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
        <p:nvSpPr>
          <p:cNvPr id="49155" name="Slide Number Placeholder 3"/>
          <p:cNvSpPr>
            <a:spLocks noGrp="1"/>
          </p:cNvSpPr>
          <p:nvPr>
            <p:ph type="sldNum" sz="quarter" idx="4294967295"/>
          </p:nvPr>
        </p:nvSpPr>
        <p:spPr bwMode="auto">
          <a:xfrm>
            <a:off x="3983040" y="8763002"/>
            <a:ext cx="3038475" cy="4095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9" tIns="45711" rIns="91419" bIns="45711"/>
          <a:lstStyle>
            <a:lvl1pPr>
              <a:defRPr sz="2400" b="1">
                <a:solidFill>
                  <a:schemeClr val="tx1"/>
                </a:solidFill>
                <a:latin typeface="Comic Sans MS" charset="0"/>
                <a:ea typeface="ＭＳ Ｐゴシック" charset="0"/>
                <a:cs typeface="ＭＳ Ｐゴシック" charset="0"/>
              </a:defRPr>
            </a:lvl1pPr>
            <a:lvl2pPr marL="742789" indent="-285688">
              <a:defRPr sz="2400" b="1">
                <a:solidFill>
                  <a:schemeClr val="tx1"/>
                </a:solidFill>
                <a:latin typeface="Comic Sans MS" charset="0"/>
                <a:ea typeface="ＭＳ Ｐゴシック" charset="0"/>
              </a:defRPr>
            </a:lvl2pPr>
            <a:lvl3pPr marL="1142753" indent="-228550">
              <a:defRPr sz="2400" b="1">
                <a:solidFill>
                  <a:schemeClr val="tx1"/>
                </a:solidFill>
                <a:latin typeface="Comic Sans MS" charset="0"/>
                <a:ea typeface="ＭＳ Ｐゴシック" charset="0"/>
              </a:defRPr>
            </a:lvl3pPr>
            <a:lvl4pPr marL="1599854" indent="-228550">
              <a:defRPr sz="2400" b="1">
                <a:solidFill>
                  <a:schemeClr val="tx1"/>
                </a:solidFill>
                <a:latin typeface="Comic Sans MS" charset="0"/>
                <a:ea typeface="ＭＳ Ｐゴシック" charset="0"/>
              </a:defRPr>
            </a:lvl4pPr>
            <a:lvl5pPr marL="2056953" indent="-228550">
              <a:defRPr sz="2400" b="1">
                <a:solidFill>
                  <a:schemeClr val="tx1"/>
                </a:solidFill>
                <a:latin typeface="Comic Sans MS" charset="0"/>
                <a:ea typeface="ＭＳ Ｐゴシック" charset="0"/>
              </a:defRPr>
            </a:lvl5pPr>
            <a:lvl6pPr marL="2514054" indent="-228550" eaLnBrk="0" fontAlgn="base" hangingPunct="0">
              <a:spcBef>
                <a:spcPct val="0"/>
              </a:spcBef>
              <a:spcAft>
                <a:spcPct val="0"/>
              </a:spcAft>
              <a:defRPr sz="2400" b="1">
                <a:solidFill>
                  <a:schemeClr val="tx1"/>
                </a:solidFill>
                <a:latin typeface="Comic Sans MS" charset="0"/>
                <a:ea typeface="ＭＳ Ｐゴシック" charset="0"/>
              </a:defRPr>
            </a:lvl6pPr>
            <a:lvl7pPr marL="2971157" indent="-228550" eaLnBrk="0" fontAlgn="base" hangingPunct="0">
              <a:spcBef>
                <a:spcPct val="0"/>
              </a:spcBef>
              <a:spcAft>
                <a:spcPct val="0"/>
              </a:spcAft>
              <a:defRPr sz="2400" b="1">
                <a:solidFill>
                  <a:schemeClr val="tx1"/>
                </a:solidFill>
                <a:latin typeface="Comic Sans MS" charset="0"/>
                <a:ea typeface="ＭＳ Ｐゴシック" charset="0"/>
              </a:defRPr>
            </a:lvl7pPr>
            <a:lvl8pPr marL="3428257" indent="-228550" eaLnBrk="0" fontAlgn="base" hangingPunct="0">
              <a:spcBef>
                <a:spcPct val="0"/>
              </a:spcBef>
              <a:spcAft>
                <a:spcPct val="0"/>
              </a:spcAft>
              <a:defRPr sz="2400" b="1">
                <a:solidFill>
                  <a:schemeClr val="tx1"/>
                </a:solidFill>
                <a:latin typeface="Comic Sans MS" charset="0"/>
                <a:ea typeface="ＭＳ Ｐゴシック" charset="0"/>
              </a:defRPr>
            </a:lvl8pPr>
            <a:lvl9pPr marL="3885358" indent="-228550" eaLnBrk="0" fontAlgn="base" hangingPunct="0">
              <a:spcBef>
                <a:spcPct val="0"/>
              </a:spcBef>
              <a:spcAft>
                <a:spcPct val="0"/>
              </a:spcAft>
              <a:defRPr sz="2400" b="1">
                <a:solidFill>
                  <a:schemeClr val="tx1"/>
                </a:solidFill>
                <a:latin typeface="Comic Sans MS" charset="0"/>
                <a:ea typeface="ＭＳ Ｐゴシック" charset="0"/>
              </a:defRPr>
            </a:lvl9pPr>
          </a:lstStyle>
          <a:p>
            <a:fld id="{FCA468EE-B5DA-AC4E-AF81-7ECCEEA7E6F8}" type="slidenum">
              <a:rPr lang="en-US" sz="1800"/>
              <a:pPr/>
              <a:t>48</a:t>
            </a:fld>
            <a:endParaRPr lang="en-US" sz="1800"/>
          </a:p>
        </p:txBody>
      </p:sp>
    </p:spTree>
    <p:extLst>
      <p:ext uri="{BB962C8B-B14F-4D97-AF65-F5344CB8AC3E}">
        <p14:creationId xmlns:p14="http://schemas.microsoft.com/office/powerpoint/2010/main" val="39834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979733"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smtClean="0">
                <a:solidFill>
                  <a:srgbClr val="2A40E2"/>
                </a:solidFill>
                <a:latin typeface="Gill Sans" charset="0"/>
                <a:ea typeface="Gill Sans" charset="0"/>
                <a:cs typeface="Gill Sans" charset="0"/>
              </a:rPr>
              <a:t>1/18/2022</a:t>
            </a:r>
            <a:endParaRPr lang="en-US" sz="1400" b="0" dirty="0">
              <a:solidFill>
                <a:srgbClr val="2A40E2"/>
              </a:solidFill>
              <a:latin typeface="Gill Sans" charset="0"/>
              <a:ea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4014352" y="6550025"/>
            <a:ext cx="4163297"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smtClean="0">
                <a:solidFill>
                  <a:srgbClr val="2A40E2"/>
                </a:solidFill>
                <a:latin typeface="Gill Sans" charset="0"/>
                <a:cs typeface="Gill Sans" charset="0"/>
              </a:rPr>
              <a:t>Joseph &amp; </a:t>
            </a:r>
            <a:r>
              <a:rPr lang="en-US" sz="1400" b="0" dirty="0" err="1" smtClean="0">
                <a:solidFill>
                  <a:srgbClr val="2A40E2"/>
                </a:solidFill>
                <a:latin typeface="Gill Sans" charset="0"/>
                <a:cs typeface="Gill Sans" charset="0"/>
              </a:rPr>
              <a:t>Kubiatowicz</a:t>
            </a:r>
            <a:r>
              <a:rPr lang="en-US" sz="1400" b="0" dirty="0" smtClean="0">
                <a:solidFill>
                  <a:srgbClr val="2A40E2"/>
                </a:solidFill>
                <a:latin typeface="Gill Sans" charset="0"/>
                <a:cs typeface="Gill Sans" charset="0"/>
              </a:rPr>
              <a:t> </a:t>
            </a:r>
            <a:r>
              <a:rPr lang="en-US" sz="1400" b="0" dirty="0">
                <a:solidFill>
                  <a:srgbClr val="2A40E2"/>
                </a:solidFill>
                <a:latin typeface="Gill Sans" charset="0"/>
                <a:cs typeface="Gill Sans" charset="0"/>
              </a:rPr>
              <a:t>CS162 © UCB </a:t>
            </a:r>
            <a:r>
              <a:rPr lang="en-US" sz="1400" b="0" dirty="0" smtClean="0">
                <a:solidFill>
                  <a:srgbClr val="2A40E2"/>
                </a:solidFill>
                <a:latin typeface="Gill Sans" charset="0"/>
                <a:cs typeface="Gill Sans" charset="0"/>
              </a:rPr>
              <a:t>Spring 2022</a:t>
            </a:r>
            <a:endParaRPr lang="en-US" sz="1400" b="0" dirty="0">
              <a:solidFill>
                <a:srgbClr val="2A40E2"/>
              </a:solidFill>
              <a:latin typeface="Gill Sans" charset="0"/>
              <a:cs typeface="Gill Sans"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iming>
    <p:tnLst>
      <p:par>
        <p:cTn id="1" dur="indefinite" restart="never" nodeType="tmRoot"/>
      </p:par>
    </p:tnLst>
  </p:timing>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hyperlink" Target="http://www.cs.berkeley.edu/~ad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hyperlink" Target="https://funginstitute.berkeley.edu/"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cs162.eecs.berkeley.edu/ladd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6.xml"/><Relationship Id="rId5" Type="http://schemas.openxmlformats.org/officeDocument/2006/relationships/hyperlink" Target="http://www.w3.org/Protocols/HTTP/AsImplemented.html" TargetMode="Externa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eg"/><Relationship Id="rId3" Type="http://schemas.openxmlformats.org/officeDocument/2006/relationships/notesSlide" Target="../notesSlides/notesSlide7.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2.xml"/><Relationship Id="rId16" Type="http://schemas.openxmlformats.org/officeDocument/2006/relationships/image" Target="../media/image73.png"/><Relationship Id="rId1" Type="http://schemas.openxmlformats.org/officeDocument/2006/relationships/vmlDrawing" Target="../drawings/vmlDrawing1.v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5.png"/><Relationship Id="rId15" Type="http://schemas.openxmlformats.org/officeDocument/2006/relationships/oleObject" Target="../embeddings/oleObject1.bin"/><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7.emf"/><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image" Target="../media/image13.png"/><Relationship Id="rId21" Type="http://schemas.openxmlformats.org/officeDocument/2006/relationships/image" Target="../media/image3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2.jpeg"/><Relationship Id="rId16" Type="http://schemas.openxmlformats.org/officeDocument/2006/relationships/image" Target="../media/image25.png"/><Relationship Id="rId20" Type="http://schemas.openxmlformats.org/officeDocument/2006/relationships/image" Target="../media/image29.tiff"/><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jpeg"/><Relationship Id="rId19" Type="http://schemas.openxmlformats.org/officeDocument/2006/relationships/image" Target="../media/image28.tiff"/><Relationship Id="rId4" Type="http://schemas.openxmlformats.org/officeDocument/2006/relationships/image" Target="../media/image14.jpeg"/><Relationship Id="rId9" Type="http://schemas.openxmlformats.org/officeDocument/2006/relationships/image" Target="../media/image18.jpeg"/><Relationship Id="rId1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tif"/><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2.jpeg"/><Relationship Id="rId21" Type="http://schemas.openxmlformats.org/officeDocument/2006/relationships/image" Target="../media/image29.tiff"/><Relationship Id="rId7" Type="http://schemas.openxmlformats.org/officeDocument/2006/relationships/image" Target="../media/image16.png"/><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24.pn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jpeg"/><Relationship Id="rId5" Type="http://schemas.openxmlformats.org/officeDocument/2006/relationships/image" Target="../media/image14.jpeg"/><Relationship Id="rId15" Type="http://schemas.openxmlformats.org/officeDocument/2006/relationships/image" Target="../media/image23.png"/><Relationship Id="rId10" Type="http://schemas.openxmlformats.org/officeDocument/2006/relationships/image" Target="../media/image18.jpeg"/><Relationship Id="rId19" Type="http://schemas.openxmlformats.org/officeDocument/2006/relationships/image" Target="../media/image27.tiff"/><Relationship Id="rId4" Type="http://schemas.openxmlformats.org/officeDocument/2006/relationships/image" Target="../media/image13.png"/><Relationship Id="rId9" Type="http://schemas.openxmlformats.org/officeDocument/2006/relationships/image" Target="../media/image17.jpeg"/><Relationship Id="rId14" Type="http://schemas.openxmlformats.org/officeDocument/2006/relationships/image" Target="../media/image22.png"/><Relationship Id="rId22" Type="http://schemas.openxmlformats.org/officeDocument/2006/relationships/image" Target="../media/image30.tiff"/></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3.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5.wmf"/><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a:t>
            </a:r>
            <a:br>
              <a:rPr lang="en-US" sz="3000" dirty="0"/>
            </a:br>
            <a:r>
              <a:rPr lang="en-US" sz="3000" dirty="0"/>
              <a:t/>
            </a: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smtClean="0">
                <a:ea typeface="Gill Sans" charset="0"/>
              </a:rPr>
              <a:t>January 18</a:t>
            </a:r>
            <a:r>
              <a:rPr lang="en-US" altLang="en-US" baseline="30000" dirty="0" smtClean="0">
                <a:ea typeface="Gill Sans" charset="0"/>
              </a:rPr>
              <a:t>th</a:t>
            </a:r>
            <a:r>
              <a:rPr lang="en-US" altLang="en-US" dirty="0" smtClean="0">
                <a:ea typeface="Gill Sans" charset="0"/>
              </a:rPr>
              <a:t>, 2022</a:t>
            </a:r>
            <a:endParaRPr lang="en-US" altLang="en-US" dirty="0">
              <a:ea typeface="Gill Sans" charset="0"/>
            </a:endParaRPr>
          </a:p>
          <a:p>
            <a:pPr marL="285750" indent="-285750">
              <a:defRPr/>
            </a:pPr>
            <a:r>
              <a:rPr lang="en-US" altLang="en-US" dirty="0">
                <a:ea typeface="Gill Sans" charset="0"/>
              </a:rPr>
              <a:t>Prof. </a:t>
            </a:r>
            <a:r>
              <a:rPr lang="en-US" altLang="en-US" dirty="0" smtClean="0">
                <a:ea typeface="Gill Sans" charset="0"/>
              </a:rPr>
              <a:t>Anthony Joseph and John </a:t>
            </a:r>
            <a:r>
              <a:rPr lang="en-US" altLang="en-US" smtClean="0">
                <a:ea typeface="Gill Sans" charset="0"/>
              </a:rPr>
              <a:t>Kubiatowicz</a:t>
            </a:r>
            <a:endParaRPr lang="en-US" altLang="en-US" dirty="0">
              <a:ea typeface="Gill Sans" charset="0"/>
            </a:endParaRPr>
          </a:p>
          <a:p>
            <a:pPr marL="285750" indent="-285750">
              <a:defRPr/>
            </a:pPr>
            <a:r>
              <a:rPr lang="en-US" altLang="en-US" dirty="0">
                <a:ea typeface="Gill Sans" charset="0"/>
              </a:rPr>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smtClean="0"/>
              <a:t>But: What is an operating system?</a:t>
            </a:r>
            <a:endParaRPr lang="en-US" dirty="0"/>
          </a:p>
        </p:txBody>
      </p:sp>
    </p:spTree>
    <p:extLst>
      <p:ext uri="{BB962C8B-B14F-4D97-AF65-F5344CB8AC3E}">
        <p14:creationId xmlns:p14="http://schemas.microsoft.com/office/powerpoint/2010/main" val="33966841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F9E4-4A1F-4CAF-8B90-E460BD161FE7}"/>
              </a:ext>
            </a:extLst>
          </p:cNvPr>
          <p:cNvSpPr>
            <a:spLocks noGrp="1"/>
          </p:cNvSpPr>
          <p:nvPr>
            <p:ph type="title"/>
          </p:nvPr>
        </p:nvSpPr>
        <p:spPr/>
        <p:txBody>
          <a:bodyPr/>
          <a:lstStyle/>
          <a:p>
            <a:r>
              <a:rPr lang="en-US" dirty="0"/>
              <a:t>What does an Operating System </a:t>
            </a:r>
            <a:r>
              <a:rPr lang="en-US" i="1" dirty="0"/>
              <a:t>do?</a:t>
            </a:r>
          </a:p>
        </p:txBody>
      </p:sp>
      <p:sp>
        <p:nvSpPr>
          <p:cNvPr id="3" name="Content Placeholder 2">
            <a:extLst>
              <a:ext uri="{FF2B5EF4-FFF2-40B4-BE49-F238E27FC236}">
                <a16:creationId xmlns:a16="http://schemas.microsoft.com/office/drawing/2014/main" id="{B675ECC8-190C-482C-914D-54FC4C3E24F0}"/>
              </a:ext>
            </a:extLst>
          </p:cNvPr>
          <p:cNvSpPr>
            <a:spLocks noGrp="1"/>
          </p:cNvSpPr>
          <p:nvPr>
            <p:ph idx="1"/>
          </p:nvPr>
        </p:nvSpPr>
        <p:spPr/>
        <p:txBody>
          <a:bodyPr>
            <a:normAutofit/>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 </a:t>
            </a:r>
            <a:r>
              <a:rPr lang="en-US" dirty="0">
                <a:ea typeface="ＭＳ Ｐゴシック" charset="0"/>
                <a:sym typeface="Wingdings" charset="0"/>
              </a:rPr>
              <a:t></a:t>
            </a:r>
          </a:p>
          <a:p>
            <a:pPr>
              <a:defRPr/>
            </a:pPr>
            <a:r>
              <a:rPr lang="en-US" dirty="0">
                <a:ea typeface="ＭＳ Ｐゴシック" charset="0"/>
                <a:sym typeface="Wingdings" charset="0"/>
              </a:rPr>
              <a:t>Is this only interesting to Academics??</a:t>
            </a:r>
            <a:endParaRPr lang="en-US" dirty="0"/>
          </a:p>
        </p:txBody>
      </p:sp>
    </p:spTree>
    <p:extLst>
      <p:ext uri="{BB962C8B-B14F-4D97-AF65-F5344CB8AC3E}">
        <p14:creationId xmlns:p14="http://schemas.microsoft.com/office/powerpoint/2010/main" val="278970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D8D-A0FD-4AE2-B3B0-8C98639B237E}"/>
              </a:ext>
            </a:extLst>
          </p:cNvPr>
          <p:cNvSpPr>
            <a:spLocks noGrp="1"/>
          </p:cNvSpPr>
          <p:nvPr>
            <p:ph type="title"/>
          </p:nvPr>
        </p:nvSpPr>
        <p:spPr/>
        <p:txBody>
          <a:bodyPr/>
          <a:lstStyle/>
          <a:p>
            <a:r>
              <a:rPr lang="en-US" dirty="0"/>
              <a:t>Definition of an Operating System</a:t>
            </a:r>
          </a:p>
        </p:txBody>
      </p:sp>
      <p:sp>
        <p:nvSpPr>
          <p:cNvPr id="3" name="Content Placeholder 2">
            <a:extLst>
              <a:ext uri="{FF2B5EF4-FFF2-40B4-BE49-F238E27FC236}">
                <a16:creationId xmlns:a16="http://schemas.microsoft.com/office/drawing/2014/main" id="{B96C7DEA-D5E1-4022-B50B-A5D8922FFA67}"/>
              </a:ext>
            </a:extLst>
          </p:cNvPr>
          <p:cNvSpPr>
            <a:spLocks noGrp="1"/>
          </p:cNvSpPr>
          <p:nvPr>
            <p:ph idx="1"/>
          </p:nvPr>
        </p:nvSpPr>
        <p:spPr/>
        <p:txBody>
          <a:bodyPr/>
          <a:lstStyle/>
          <a:p>
            <a:r>
              <a:rPr lang="en-US" dirty="0"/>
              <a:t>No universally accepted definition</a:t>
            </a:r>
          </a:p>
          <a:p>
            <a:r>
              <a:rPr lang="en-US" dirty="0"/>
              <a:t>“Everything a vendor ships when you order an operating system” is good approximation</a:t>
            </a:r>
          </a:p>
          <a:p>
            <a:pPr lvl="1"/>
            <a:r>
              <a:rPr lang="en-US" dirty="0"/>
              <a:t>But varies wildly</a:t>
            </a:r>
          </a:p>
          <a:p>
            <a:pPr lvl="1"/>
            <a:endParaRPr lang="en-US" dirty="0"/>
          </a:p>
          <a:p>
            <a:r>
              <a:rPr lang="en-US" dirty="0"/>
              <a:t>“The one program running at all times on the computer” is the </a:t>
            </a:r>
            <a:r>
              <a:rPr lang="en-US" b="1" u="sng" dirty="0">
                <a:solidFill>
                  <a:srgbClr val="FF0000"/>
                </a:solidFill>
              </a:rPr>
              <a:t>kernel</a:t>
            </a:r>
          </a:p>
          <a:p>
            <a:pPr lvl="1"/>
            <a:r>
              <a:rPr lang="en-US" dirty="0"/>
              <a:t>Everything else is either a system program (ships with the operating system) or an application program</a:t>
            </a:r>
          </a:p>
        </p:txBody>
      </p:sp>
    </p:spTree>
    <p:extLst>
      <p:ext uri="{BB962C8B-B14F-4D97-AF65-F5344CB8AC3E}">
        <p14:creationId xmlns:p14="http://schemas.microsoft.com/office/powerpoint/2010/main" val="63378566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3C33-6A58-4CE4-A822-166880BCD49E}"/>
              </a:ext>
            </a:extLst>
          </p:cNvPr>
          <p:cNvSpPr>
            <a:spLocks noGrp="1"/>
          </p:cNvSpPr>
          <p:nvPr>
            <p:ph type="title"/>
          </p:nvPr>
        </p:nvSpPr>
        <p:spPr/>
        <p:txBody>
          <a:bodyPr/>
          <a:lstStyle/>
          <a:p>
            <a:pPr>
              <a:tabLst>
                <a:tab pos="5548313" algn="l"/>
              </a:tabLst>
            </a:pPr>
            <a:r>
              <a:rPr lang="en-US" i="1" dirty="0">
                <a:solidFill>
                  <a:srgbClr val="FFC000"/>
                </a:solidFill>
                <a:effectLst>
                  <a:outerShdw blurRad="38100" dist="38100" dir="2700000" algn="tl">
                    <a:srgbClr val="000000">
                      <a:alpha val="43137"/>
                    </a:srgbClr>
                  </a:outerShdw>
                </a:effectLst>
              </a:rPr>
              <a:t>Operating</a:t>
            </a:r>
            <a:r>
              <a:rPr lang="en-US" dirty="0"/>
              <a:t> System</a:t>
            </a:r>
          </a:p>
        </p:txBody>
      </p:sp>
      <p:pic>
        <p:nvPicPr>
          <p:cNvPr id="6" name="Picture 5">
            <a:extLst>
              <a:ext uri="{FF2B5EF4-FFF2-40B4-BE49-F238E27FC236}">
                <a16:creationId xmlns:a16="http://schemas.microsoft.com/office/drawing/2014/main" id="{0482B227-6023-4197-80BC-29D96A092A4C}"/>
              </a:ext>
            </a:extLst>
          </p:cNvPr>
          <p:cNvPicPr>
            <a:picLocks noChangeAspect="1"/>
          </p:cNvPicPr>
          <p:nvPr/>
        </p:nvPicPr>
        <p:blipFill>
          <a:blip r:embed="rId2"/>
          <a:stretch>
            <a:fillRect/>
          </a:stretch>
        </p:blipFill>
        <p:spPr>
          <a:xfrm>
            <a:off x="427809" y="1638556"/>
            <a:ext cx="3886200" cy="2921955"/>
          </a:xfrm>
          <a:prstGeom prst="rect">
            <a:avLst/>
          </a:prstGeom>
        </p:spPr>
      </p:pic>
      <p:sp>
        <p:nvSpPr>
          <p:cNvPr id="7" name="TextBox 6">
            <a:extLst>
              <a:ext uri="{FF2B5EF4-FFF2-40B4-BE49-F238E27FC236}">
                <a16:creationId xmlns:a16="http://schemas.microsoft.com/office/drawing/2014/main" id="{6B9FBE00-98CB-4F23-A4FE-9B700E9CD463}"/>
              </a:ext>
            </a:extLst>
          </p:cNvPr>
          <p:cNvSpPr txBox="1"/>
          <p:nvPr/>
        </p:nvSpPr>
        <p:spPr>
          <a:xfrm>
            <a:off x="899353" y="4640173"/>
            <a:ext cx="2943113" cy="461665"/>
          </a:xfrm>
          <a:prstGeom prst="rect">
            <a:avLst/>
          </a:prstGeom>
          <a:noFill/>
        </p:spPr>
        <p:txBody>
          <a:bodyPr wrap="none" rtlCol="0">
            <a:spAutoFit/>
          </a:bodyPr>
          <a:lstStyle/>
          <a:p>
            <a:pPr algn="ctr"/>
            <a:r>
              <a:rPr lang="en-US" sz="2400" dirty="0"/>
              <a:t>Switchboard Operator</a:t>
            </a:r>
          </a:p>
        </p:txBody>
      </p:sp>
      <p:pic>
        <p:nvPicPr>
          <p:cNvPr id="8" name="Picture 7">
            <a:extLst>
              <a:ext uri="{FF2B5EF4-FFF2-40B4-BE49-F238E27FC236}">
                <a16:creationId xmlns:a16="http://schemas.microsoft.com/office/drawing/2014/main" id="{E206FA27-A412-499A-94A8-52309D3B189B}"/>
              </a:ext>
            </a:extLst>
          </p:cNvPr>
          <p:cNvPicPr>
            <a:picLocks noChangeAspect="1"/>
          </p:cNvPicPr>
          <p:nvPr/>
        </p:nvPicPr>
        <p:blipFill>
          <a:blip r:embed="rId3"/>
          <a:stretch>
            <a:fillRect/>
          </a:stretch>
        </p:blipFill>
        <p:spPr>
          <a:xfrm>
            <a:off x="4827050" y="2479759"/>
            <a:ext cx="4089400" cy="3067050"/>
          </a:xfrm>
          <a:prstGeom prst="rect">
            <a:avLst/>
          </a:prstGeom>
        </p:spPr>
      </p:pic>
      <p:sp>
        <p:nvSpPr>
          <p:cNvPr id="9" name="TextBox 8">
            <a:extLst>
              <a:ext uri="{FF2B5EF4-FFF2-40B4-BE49-F238E27FC236}">
                <a16:creationId xmlns:a16="http://schemas.microsoft.com/office/drawing/2014/main" id="{20026777-F0F2-44FE-B0FB-8A68B3E797C3}"/>
              </a:ext>
            </a:extLst>
          </p:cNvPr>
          <p:cNvSpPr txBox="1"/>
          <p:nvPr/>
        </p:nvSpPr>
        <p:spPr>
          <a:xfrm>
            <a:off x="5492975" y="5582247"/>
            <a:ext cx="2757550" cy="461665"/>
          </a:xfrm>
          <a:prstGeom prst="rect">
            <a:avLst/>
          </a:prstGeom>
          <a:noFill/>
        </p:spPr>
        <p:txBody>
          <a:bodyPr wrap="none" rtlCol="0">
            <a:spAutoFit/>
          </a:bodyPr>
          <a:lstStyle/>
          <a:p>
            <a:pPr algn="ctr"/>
            <a:r>
              <a:rPr lang="en-US" sz="2400" dirty="0"/>
              <a:t>Computer Operators</a:t>
            </a:r>
          </a:p>
        </p:txBody>
      </p:sp>
      <p:pic>
        <p:nvPicPr>
          <p:cNvPr id="10" name="Picture 9">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9236372" y="1311359"/>
            <a:ext cx="2527819" cy="2336800"/>
          </a:xfrm>
          <a:prstGeom prst="rect">
            <a:avLst/>
          </a:prstGeom>
        </p:spPr>
      </p:pic>
      <p:sp>
        <p:nvSpPr>
          <p:cNvPr id="11" name="TextBox 10">
            <a:extLst>
              <a:ext uri="{FF2B5EF4-FFF2-40B4-BE49-F238E27FC236}">
                <a16:creationId xmlns:a16="http://schemas.microsoft.com/office/drawing/2014/main" id="{B2398194-6E16-4BAC-B0BE-091D41298BC2}"/>
              </a:ext>
            </a:extLst>
          </p:cNvPr>
          <p:cNvSpPr txBox="1"/>
          <p:nvPr/>
        </p:nvSpPr>
        <p:spPr>
          <a:xfrm>
            <a:off x="9306785" y="3760073"/>
            <a:ext cx="2387000" cy="461665"/>
          </a:xfrm>
          <a:prstGeom prst="rect">
            <a:avLst/>
          </a:prstGeom>
          <a:noFill/>
        </p:spPr>
        <p:txBody>
          <a:bodyPr wrap="none" rtlCol="0">
            <a:spAutoFit/>
          </a:bodyPr>
          <a:lstStyle/>
          <a:p>
            <a:pPr algn="ctr"/>
            <a:r>
              <a:rPr lang="en-US" sz="2400" dirty="0"/>
              <a:t>Operating System</a:t>
            </a:r>
          </a:p>
        </p:txBody>
      </p:sp>
    </p:spTree>
    <p:extLst>
      <p:ext uri="{BB962C8B-B14F-4D97-AF65-F5344CB8AC3E}">
        <p14:creationId xmlns:p14="http://schemas.microsoft.com/office/powerpoint/2010/main" val="3564866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6DF1-AE35-4D90-9EA8-B0CBE002AD54}"/>
              </a:ext>
            </a:extLst>
          </p:cNvPr>
          <p:cNvSpPr>
            <a:spLocks noGrp="1"/>
          </p:cNvSpPr>
          <p:nvPr>
            <p:ph type="title"/>
          </p:nvPr>
        </p:nvSpPr>
        <p:spPr/>
        <p:txBody>
          <a:bodyPr/>
          <a:lstStyle/>
          <a:p>
            <a:r>
              <a:rPr lang="en-US" dirty="0"/>
              <a:t>Operating </a:t>
            </a:r>
            <a:r>
              <a:rPr lang="en-US" i="1" dirty="0">
                <a:solidFill>
                  <a:srgbClr val="FFC000"/>
                </a:solidFill>
                <a:effectLst>
                  <a:outerShdw blurRad="38100" dist="38100" dir="2700000" algn="tl">
                    <a:srgbClr val="000000">
                      <a:alpha val="43137"/>
                    </a:srgbClr>
                  </a:outerShdw>
                </a:effectLst>
              </a:rPr>
              <a:t>System</a:t>
            </a:r>
          </a:p>
        </p:txBody>
      </p:sp>
      <p:sp>
        <p:nvSpPr>
          <p:cNvPr id="6" name="Content Placeholder 5">
            <a:extLst>
              <a:ext uri="{FF2B5EF4-FFF2-40B4-BE49-F238E27FC236}">
                <a16:creationId xmlns:a16="http://schemas.microsoft.com/office/drawing/2014/main" id="{AC019152-3384-4A90-84D4-3C8EEFE7F392}"/>
              </a:ext>
            </a:extLst>
          </p:cNvPr>
          <p:cNvSpPr>
            <a:spLocks noGrp="1"/>
          </p:cNvSpPr>
          <p:nvPr>
            <p:ph idx="1"/>
          </p:nvPr>
        </p:nvSpPr>
        <p:spPr>
          <a:xfrm>
            <a:off x="685800" y="914400"/>
            <a:ext cx="11049000" cy="5105400"/>
          </a:xfrm>
        </p:spPr>
        <p:txBody>
          <a:bodyPr>
            <a:normAutofit/>
          </a:bodyPr>
          <a:lstStyle/>
          <a:p>
            <a:pPr marL="0" indent="0">
              <a:spcAft>
                <a:spcPts val="1800"/>
              </a:spcAft>
              <a:buNone/>
            </a:pPr>
            <a:r>
              <a:rPr lang="en-US" sz="3200" dirty="0"/>
              <a:t>What makes something a </a:t>
            </a:r>
            <a:r>
              <a:rPr lang="en-US" sz="3200" b="1" i="1" dirty="0"/>
              <a:t>system?</a:t>
            </a:r>
            <a:endParaRPr lang="en-US" sz="2000" b="1" i="1" dirty="0"/>
          </a:p>
          <a:p>
            <a:r>
              <a:rPr lang="en-US" sz="2000" dirty="0"/>
              <a:t>Multiple interrelated parts</a:t>
            </a:r>
          </a:p>
          <a:p>
            <a:pPr lvl="1"/>
            <a:r>
              <a:rPr lang="en-US" sz="2000" dirty="0"/>
              <a:t>Each potentially interacts with the others</a:t>
            </a:r>
          </a:p>
          <a:p>
            <a:r>
              <a:rPr lang="en-US" sz="2000" dirty="0"/>
              <a:t>Robustness requires an </a:t>
            </a:r>
            <a:r>
              <a:rPr lang="en-US" sz="2000" b="1" i="1" dirty="0"/>
              <a:t>engineering mindset</a:t>
            </a:r>
          </a:p>
          <a:p>
            <a:pPr lvl="1"/>
            <a:r>
              <a:rPr lang="en-US" sz="2000" dirty="0"/>
              <a:t>Meticulous error handling, defending against malicious careless users</a:t>
            </a:r>
          </a:p>
          <a:p>
            <a:pPr lvl="1"/>
            <a:r>
              <a:rPr lang="en-US" sz="2000" dirty="0"/>
              <a:t>Treating the computer as a concrete machine, with all of its limitations and possible failure cases</a:t>
            </a:r>
          </a:p>
          <a:p>
            <a:pPr marL="457200" lvl="1" indent="0">
              <a:buNone/>
            </a:pPr>
            <a:endParaRPr lang="en-US" sz="2000" dirty="0"/>
          </a:p>
          <a:p>
            <a:pPr marL="0" indent="0">
              <a:buNone/>
            </a:pPr>
            <a:r>
              <a:rPr lang="en-US" sz="3200" b="1" i="1" dirty="0"/>
              <a:t>System programming is an important part of this class!</a:t>
            </a:r>
          </a:p>
        </p:txBody>
      </p:sp>
    </p:spTree>
    <p:extLst>
      <p:ext uri="{BB962C8B-B14F-4D97-AF65-F5344CB8AC3E}">
        <p14:creationId xmlns:p14="http://schemas.microsoft.com/office/powerpoint/2010/main" val="1979614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smtClean="0">
                  <a:latin typeface="Gill Sans Light"/>
                </a:rPr>
                <a:t>Page</a:t>
              </a:r>
              <a:br>
                <a:rPr lang="en-US" sz="1600" dirty="0" smtClean="0">
                  <a:latin typeface="Gill Sans Light"/>
                </a:rPr>
              </a:br>
              <a:r>
                <a:rPr lang="en-US" sz="1600" dirty="0" smtClean="0">
                  <a:latin typeface="Gill Sans Light"/>
                </a:rPr>
                <a:t>Table</a:t>
              </a:r>
              <a:endParaRPr lang="en-US" sz="1600" dirty="0">
                <a:latin typeface="Gill Sans Light"/>
              </a:endParaRP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89" name="TextBox 88">
            <a:extLst>
              <a:ext uri="{FF2B5EF4-FFF2-40B4-BE49-F238E27FC236}">
                <a16:creationId xmlns:a16="http://schemas.microsoft.com/office/drawing/2014/main" id="{B3DCF606-9024-4662-BFA5-1ACF5775A2CA}"/>
              </a:ext>
            </a:extLst>
          </p:cNvPr>
          <p:cNvSpPr txBox="1"/>
          <p:nvPr/>
        </p:nvSpPr>
        <p:spPr>
          <a:xfrm>
            <a:off x="7933734" y="1193546"/>
            <a:ext cx="3857434" cy="1384995"/>
          </a:xfrm>
          <a:prstGeom prst="rect">
            <a:avLst/>
          </a:prstGeom>
          <a:noFill/>
        </p:spPr>
        <p:txBody>
          <a:bodyPr wrap="square" rtlCol="0">
            <a:spAutoFit/>
          </a:bodyPr>
          <a:lstStyle/>
          <a:p>
            <a:r>
              <a:rPr lang="en-US" sz="2800" b="1" dirty="0">
                <a:latin typeface="Gill Sans Light"/>
              </a:rPr>
              <a:t>What you learned in CS 61C – Machine </a:t>
            </a:r>
            <a:r>
              <a:rPr lang="en-US" sz="2800" b="1" dirty="0" smtClean="0">
                <a:latin typeface="Gill Sans Light"/>
              </a:rPr>
              <a:t>Structures </a:t>
            </a:r>
            <a:r>
              <a:rPr lang="en-US" sz="2800" b="1" dirty="0">
                <a:latin typeface="Gill Sans Light"/>
              </a:rPr>
              <a:t>(and C)</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3634215"/>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89" grpId="0"/>
      <p:bldP spid="91" grpId="0" animBg="1"/>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7A52-1431-4BE0-884D-B430647E934F}"/>
              </a:ext>
            </a:extLst>
          </p:cNvPr>
          <p:cNvSpPr>
            <a:spLocks noGrp="1"/>
          </p:cNvSpPr>
          <p:nvPr>
            <p:ph type="title"/>
          </p:nvPr>
        </p:nvSpPr>
        <p:spPr>
          <a:xfrm>
            <a:off x="381000" y="1447800"/>
            <a:ext cx="4470400" cy="533400"/>
          </a:xfrm>
        </p:spPr>
        <p:txBody>
          <a:bodyPr/>
          <a:lstStyle/>
          <a:p>
            <a:r>
              <a:rPr lang="en-US" dirty="0"/>
              <a:t>For Example…</a:t>
            </a:r>
          </a:p>
        </p:txBody>
      </p:sp>
      <p:pic>
        <p:nvPicPr>
          <p:cNvPr id="8" name="Picture 7">
            <a:extLst>
              <a:ext uri="{FF2B5EF4-FFF2-40B4-BE49-F238E27FC236}">
                <a16:creationId xmlns:a16="http://schemas.microsoft.com/office/drawing/2014/main" id="{EE957EC1-9714-4F95-8518-7D4FD2E703B5}"/>
              </a:ext>
            </a:extLst>
          </p:cNvPr>
          <p:cNvPicPr>
            <a:picLocks noChangeAspect="1"/>
          </p:cNvPicPr>
          <p:nvPr/>
        </p:nvPicPr>
        <p:blipFill>
          <a:blip r:embed="rId2"/>
          <a:stretch>
            <a:fillRect/>
          </a:stretch>
        </p:blipFill>
        <p:spPr>
          <a:xfrm>
            <a:off x="4343400" y="762000"/>
            <a:ext cx="5047883" cy="5507424"/>
          </a:xfrm>
          <a:prstGeom prst="rect">
            <a:avLst/>
          </a:prstGeom>
        </p:spPr>
      </p:pic>
    </p:spTree>
    <p:extLst>
      <p:ext uri="{BB962C8B-B14F-4D97-AF65-F5344CB8AC3E}">
        <p14:creationId xmlns:p14="http://schemas.microsoft.com/office/powerpoint/2010/main" val="11613241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990601"/>
            <a:ext cx="6773863" cy="544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Title 1"/>
          <p:cNvSpPr>
            <a:spLocks noGrp="1"/>
          </p:cNvSpPr>
          <p:nvPr>
            <p:ph type="title"/>
          </p:nvPr>
        </p:nvSpPr>
        <p:spPr>
          <a:xfrm>
            <a:off x="1981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spTree>
    <p:extLst>
      <p:ext uri="{BB962C8B-B14F-4D97-AF65-F5344CB8AC3E}">
        <p14:creationId xmlns:p14="http://schemas.microsoft.com/office/powerpoint/2010/main" val="301878764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Glue</a:t>
            </a:r>
          </a:p>
          <a:p>
            <a:pPr lvl="1"/>
            <a:r>
              <a:rPr lang="en-US" dirty="0"/>
              <a:t>Common services</a:t>
            </a:r>
          </a:p>
          <a:p>
            <a:pPr lvl="2"/>
            <a:r>
              <a:rPr lang="en-US" dirty="0"/>
              <a:t>Storage, Window system, Networking</a:t>
            </a:r>
          </a:p>
          <a:p>
            <a:pPr lvl="2"/>
            <a:r>
              <a:rPr lang="en-US" dirty="0"/>
              <a:t>Sharing, Authorization</a:t>
            </a:r>
          </a:p>
          <a:p>
            <a:pPr lvl="2"/>
            <a:r>
              <a:rPr lang="en-US" dirty="0"/>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159882945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take CS162?</a:t>
            </a:r>
            <a:endParaRPr lang="en-US" dirty="0"/>
          </a:p>
        </p:txBody>
      </p:sp>
      <p:sp>
        <p:nvSpPr>
          <p:cNvPr id="3" name="Content Placeholder 2"/>
          <p:cNvSpPr>
            <a:spLocks noGrp="1"/>
          </p:cNvSpPr>
          <p:nvPr>
            <p:ph idx="1"/>
          </p:nvPr>
        </p:nvSpPr>
        <p:spPr/>
        <p:txBody>
          <a:bodyPr/>
          <a:lstStyle/>
          <a:p>
            <a:r>
              <a:rPr lang="en-US" dirty="0" smtClean="0"/>
              <a:t>Some of you will actually design and build operating systems or components of them.</a:t>
            </a:r>
          </a:p>
          <a:p>
            <a:pPr lvl="1"/>
            <a:r>
              <a:rPr lang="en-US" dirty="0" smtClean="0"/>
              <a:t>Perhaps more now than ever</a:t>
            </a:r>
          </a:p>
          <a:p>
            <a:r>
              <a:rPr lang="en-US" dirty="0" smtClean="0"/>
              <a:t>Many of you will create systems that utilize the core concepts in operating systems.</a:t>
            </a:r>
          </a:p>
          <a:p>
            <a:pPr lvl="1"/>
            <a:r>
              <a:rPr lang="en-US" dirty="0" smtClean="0"/>
              <a:t>Whether you build software or hardware</a:t>
            </a:r>
          </a:p>
          <a:p>
            <a:pPr lvl="1"/>
            <a:r>
              <a:rPr lang="en-US" dirty="0" smtClean="0"/>
              <a:t>The concepts and design patterns appear at many levels</a:t>
            </a:r>
          </a:p>
          <a:p>
            <a:r>
              <a:rPr lang="en-US" dirty="0" smtClean="0"/>
              <a:t>All of you will build applications, etc. that utilize operating systems</a:t>
            </a:r>
          </a:p>
          <a:p>
            <a:pPr lvl="1"/>
            <a:r>
              <a:rPr lang="en-US" dirty="0" smtClean="0"/>
              <a:t>The better you understand their design and implementation, the better use you’ll make of them.</a:t>
            </a:r>
            <a:endParaRPr lang="en-US" dirty="0"/>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990601"/>
            <a:ext cx="6773863" cy="544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Title 1"/>
          <p:cNvSpPr>
            <a:spLocks noGrp="1"/>
          </p:cNvSpPr>
          <p:nvPr>
            <p:ph type="title"/>
          </p:nvPr>
        </p:nvSpPr>
        <p:spPr>
          <a:xfrm>
            <a:off x="1981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pic>
        <p:nvPicPr>
          <p:cNvPr id="2" name="Picture 1"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0200" y="1066800"/>
            <a:ext cx="1838509" cy="1378882"/>
          </a:xfrm>
          <a:prstGeom prst="rect">
            <a:avLst/>
          </a:prstGeom>
        </p:spPr>
      </p:pic>
      <p:pic>
        <p:nvPicPr>
          <p:cNvPr id="6" name="Picture 5"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53400" y="685800"/>
            <a:ext cx="1838509" cy="1378882"/>
          </a:xfrm>
          <a:prstGeom prst="rect">
            <a:avLst/>
          </a:prstGeom>
        </p:spPr>
      </p:pic>
      <p:pic>
        <p:nvPicPr>
          <p:cNvPr id="7" name="Picture 6"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5800" y="3200400"/>
            <a:ext cx="1838509" cy="1378882"/>
          </a:xfrm>
          <a:prstGeom prst="rect">
            <a:avLst/>
          </a:prstGeom>
        </p:spPr>
      </p:pic>
      <p:pic>
        <p:nvPicPr>
          <p:cNvPr id="8" name="Picture 7"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27023" y="4210241"/>
            <a:ext cx="1838509" cy="1378882"/>
          </a:xfrm>
          <a:prstGeom prst="rect">
            <a:avLst/>
          </a:prstGeom>
        </p:spPr>
      </p:pic>
      <p:pic>
        <p:nvPicPr>
          <p:cNvPr id="4" name="Picture 3"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2256" y="1165961"/>
            <a:ext cx="1645596" cy="1117177"/>
          </a:xfrm>
          <a:prstGeom prst="rect">
            <a:avLst/>
          </a:prstGeom>
        </p:spPr>
      </p:pic>
      <p:pic>
        <p:nvPicPr>
          <p:cNvPr id="10" name="Picture 9"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37953" y="5030534"/>
            <a:ext cx="1645596" cy="1117177"/>
          </a:xfrm>
          <a:prstGeom prst="rect">
            <a:avLst/>
          </a:prstGeom>
        </p:spPr>
      </p:pic>
      <p:pic>
        <p:nvPicPr>
          <p:cNvPr id="11" name="Picture 10"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7947" y="2868270"/>
            <a:ext cx="1645596" cy="1117177"/>
          </a:xfrm>
          <a:prstGeom prst="rect">
            <a:avLst/>
          </a:prstGeom>
        </p:spPr>
      </p:pic>
      <p:pic>
        <p:nvPicPr>
          <p:cNvPr id="12" name="Picture 11"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2866" y="4446109"/>
            <a:ext cx="1645596" cy="1117177"/>
          </a:xfrm>
          <a:prstGeom prst="rect">
            <a:avLst/>
          </a:prstGeom>
        </p:spPr>
      </p:pic>
      <p:pic>
        <p:nvPicPr>
          <p:cNvPr id="13" name="Picture 12">
            <a:extLst>
              <a:ext uri="{FF2B5EF4-FFF2-40B4-BE49-F238E27FC236}">
                <a16:creationId xmlns:a16="http://schemas.microsoft.com/office/drawing/2014/main" id="{3D7BB3CF-C0E5-4951-9916-553799587837}"/>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93221" y="2585917"/>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3D7BB3CF-C0E5-4951-9916-553799587837}"/>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6770536" y="3148327"/>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Fitbit | My new Fitbit complete with yellow band... =o ..."/>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955244" y="1896477"/>
            <a:ext cx="626596" cy="528691"/>
          </a:xfrm>
          <a:prstGeom prst="rect">
            <a:avLst/>
          </a:prstGeom>
        </p:spPr>
      </p:pic>
      <p:pic>
        <p:nvPicPr>
          <p:cNvPr id="16" name="Picture 15" descr="Fitbit | My new Fitbit complete with yellow band... =o ..."/>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72388" y="5004698"/>
            <a:ext cx="626596" cy="528691"/>
          </a:xfrm>
          <a:prstGeom prst="rect">
            <a:avLst/>
          </a:prstGeom>
        </p:spPr>
      </p:pic>
      <p:pic>
        <p:nvPicPr>
          <p:cNvPr id="9" name="Picture 8" descr="Tesla car 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823871" y="1402159"/>
            <a:ext cx="1976580" cy="1248540"/>
          </a:xfrm>
          <a:prstGeom prst="rect">
            <a:avLst/>
          </a:prstGeom>
        </p:spPr>
      </p:pic>
      <p:pic>
        <p:nvPicPr>
          <p:cNvPr id="18" name="Picture 17" descr="Tesla car 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flipH="1">
            <a:off x="369480" y="5313859"/>
            <a:ext cx="1976580" cy="1248540"/>
          </a:xfrm>
          <a:prstGeom prst="rect">
            <a:avLst/>
          </a:prstGeom>
        </p:spPr>
      </p:pic>
      <p:pic>
        <p:nvPicPr>
          <p:cNvPr id="15" name="Picture 14" descr="the last cult of England | Staff of Programmes Ltd, London, … | Flick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1591" y="1591469"/>
            <a:ext cx="6086475" cy="4238625"/>
          </a:xfrm>
          <a:prstGeom prst="rect">
            <a:avLst/>
          </a:prstGeom>
        </p:spPr>
      </p:pic>
      <p:sp>
        <p:nvSpPr>
          <p:cNvPr id="17" name="Rectangle 16"/>
          <p:cNvSpPr/>
          <p:nvPr/>
        </p:nvSpPr>
        <p:spPr>
          <a:xfrm>
            <a:off x="3512003" y="3018275"/>
            <a:ext cx="4786888"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The Internet!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94594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2"/>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94065" y="290952"/>
            <a:ext cx="8629248" cy="316880"/>
          </a:xfrm>
        </p:spPr>
        <p:txBody>
          <a:bodyPr/>
          <a:lstStyle/>
          <a:p>
            <a:r>
              <a:rPr lang="en-US" dirty="0" smtClean="0"/>
              <a:t>Who am I?  John </a:t>
            </a:r>
            <a:r>
              <a:rPr lang="en-US" dirty="0" err="1" smtClean="0"/>
              <a:t>Kubiatowicz</a:t>
            </a:r>
            <a:r>
              <a:rPr lang="en-US" dirty="0" smtClean="0"/>
              <a:t> (Prof “</a:t>
            </a:r>
            <a:r>
              <a:rPr lang="en-US" dirty="0" err="1" smtClean="0"/>
              <a:t>Kubi</a:t>
            </a:r>
            <a:r>
              <a:rPr lang="en-US" dirty="0" smtClean="0"/>
              <a:t>”)</a:t>
            </a:r>
            <a:endParaRPr lang="en-US" dirty="0" smtClean="0"/>
          </a:p>
        </p:txBody>
      </p:sp>
      <p:sp>
        <p:nvSpPr>
          <p:cNvPr id="955395" name="Rectangle 3"/>
          <p:cNvSpPr>
            <a:spLocks noGrp="1" noChangeArrowheads="1"/>
          </p:cNvSpPr>
          <p:nvPr>
            <p:ph type="body" idx="1"/>
          </p:nvPr>
        </p:nvSpPr>
        <p:spPr>
          <a:xfrm>
            <a:off x="2164078" y="723638"/>
            <a:ext cx="8292986" cy="6134362"/>
          </a:xfrm>
        </p:spPr>
        <p:txBody>
          <a:bodyPr>
            <a:normAutofit fontScale="92500" lnSpcReduction="20000"/>
          </a:bodyPr>
          <a:lstStyle/>
          <a:p>
            <a:pPr>
              <a:defRPr/>
            </a:pPr>
            <a:r>
              <a:rPr lang="en-US" dirty="0" smtClean="0"/>
              <a:t>Background </a:t>
            </a:r>
            <a:r>
              <a:rPr lang="en-US" dirty="0" smtClean="0"/>
              <a:t>in Hardware Design</a:t>
            </a:r>
          </a:p>
          <a:p>
            <a:pPr lvl="1">
              <a:defRPr/>
            </a:pPr>
            <a:r>
              <a:rPr lang="en-US" dirty="0" smtClean="0"/>
              <a:t>Alewife project at MIT</a:t>
            </a:r>
          </a:p>
          <a:p>
            <a:pPr lvl="1">
              <a:defRPr/>
            </a:pPr>
            <a:r>
              <a:rPr lang="en-US" dirty="0" smtClean="0"/>
              <a:t>Designed CMMU, Modified SPAR C processor</a:t>
            </a:r>
          </a:p>
          <a:p>
            <a:pPr lvl="1">
              <a:defRPr/>
            </a:pPr>
            <a:r>
              <a:rPr lang="en-US" dirty="0" smtClean="0"/>
              <a:t>Helped to write operating system</a:t>
            </a:r>
          </a:p>
          <a:p>
            <a:pPr>
              <a:defRPr/>
            </a:pPr>
            <a:r>
              <a:rPr lang="en-US" dirty="0" smtClean="0"/>
              <a:t>Background in Operating Systems</a:t>
            </a:r>
          </a:p>
          <a:p>
            <a:pPr lvl="1">
              <a:defRPr/>
            </a:pPr>
            <a:r>
              <a:rPr lang="en-US" dirty="0" smtClean="0"/>
              <a:t>Worked for Project Athena (MIT) </a:t>
            </a:r>
          </a:p>
          <a:p>
            <a:pPr lvl="1">
              <a:defRPr/>
            </a:pPr>
            <a:r>
              <a:rPr lang="en-US" dirty="0" smtClean="0"/>
              <a:t>OS Developer (device drivers, network file systems)</a:t>
            </a:r>
          </a:p>
          <a:p>
            <a:pPr lvl="1">
              <a:defRPr/>
            </a:pPr>
            <a:r>
              <a:rPr lang="en-US" dirty="0" smtClean="0"/>
              <a:t>Worked on Clustered High-Availability systems.</a:t>
            </a:r>
          </a:p>
          <a:p>
            <a:pPr>
              <a:defRPr/>
            </a:pPr>
            <a:r>
              <a:rPr lang="en-US" dirty="0" smtClean="0"/>
              <a:t>Peer-to-Peer</a:t>
            </a:r>
          </a:p>
          <a:p>
            <a:pPr lvl="1">
              <a:defRPr/>
            </a:pPr>
            <a:r>
              <a:rPr lang="en-US" dirty="0" err="1" smtClean="0"/>
              <a:t>OceanStore</a:t>
            </a:r>
            <a:r>
              <a:rPr lang="en-US" dirty="0" smtClean="0"/>
              <a:t> project – Store your data for 1000 years</a:t>
            </a:r>
          </a:p>
          <a:p>
            <a:pPr lvl="1">
              <a:defRPr/>
            </a:pPr>
            <a:r>
              <a:rPr lang="en-US" dirty="0" smtClean="0"/>
              <a:t>Tapestry and Bamboo – Find you data around globe</a:t>
            </a:r>
          </a:p>
          <a:p>
            <a:pPr lvl="1">
              <a:defRPr/>
            </a:pPr>
            <a:r>
              <a:rPr lang="en-US" dirty="0" smtClean="0"/>
              <a:t>One of the first cloud storage projects!  (Before the cloud!)</a:t>
            </a:r>
          </a:p>
          <a:p>
            <a:pPr>
              <a:defRPr/>
            </a:pPr>
            <a:r>
              <a:rPr lang="en-US" dirty="0" smtClean="0"/>
              <a:t>Quantum Computing</a:t>
            </a:r>
          </a:p>
          <a:p>
            <a:pPr lvl="1">
              <a:defRPr/>
            </a:pPr>
            <a:r>
              <a:rPr lang="en-US" dirty="0" smtClean="0"/>
              <a:t>Exploring architectures for quantum computers</a:t>
            </a:r>
          </a:p>
          <a:p>
            <a:pPr lvl="1">
              <a:defRPr/>
            </a:pPr>
            <a:r>
              <a:rPr lang="en-US" dirty="0" smtClean="0"/>
              <a:t>CAD tool set yields some interesting results</a:t>
            </a:r>
          </a:p>
          <a:p>
            <a:pPr>
              <a:defRPr/>
            </a:pPr>
            <a:r>
              <a:rPr lang="en-US" dirty="0" err="1">
                <a:solidFill>
                  <a:srgbClr val="FF0000"/>
                </a:solidFill>
              </a:rPr>
              <a:t>SwarmLAB</a:t>
            </a:r>
            <a:r>
              <a:rPr lang="en-US" dirty="0">
                <a:solidFill>
                  <a:srgbClr val="FF0000"/>
                </a:solidFill>
              </a:rPr>
              <a:t>/Berkeley Lab for Intelligent Edge</a:t>
            </a:r>
          </a:p>
          <a:p>
            <a:pPr lvl="1">
              <a:defRPr/>
            </a:pPr>
            <a:r>
              <a:rPr lang="en-US" dirty="0">
                <a:solidFill>
                  <a:srgbClr val="FF0000"/>
                </a:solidFill>
              </a:rPr>
              <a:t>Global Data Plane (GDP)/</a:t>
            </a:r>
            <a:r>
              <a:rPr lang="en-US" dirty="0" err="1">
                <a:solidFill>
                  <a:srgbClr val="FF0000"/>
                </a:solidFill>
              </a:rPr>
              <a:t>DataCapsules</a:t>
            </a:r>
            <a:endParaRPr lang="en-US" dirty="0">
              <a:solidFill>
                <a:srgbClr val="FF0000"/>
              </a:solidFill>
            </a:endParaRPr>
          </a:p>
          <a:p>
            <a:pPr lvl="1">
              <a:defRPr/>
            </a:pPr>
            <a:r>
              <a:rPr lang="en-US" dirty="0">
                <a:solidFill>
                  <a:srgbClr val="FF0000"/>
                </a:solidFill>
              </a:rPr>
              <a:t>Fog </a:t>
            </a:r>
            <a:r>
              <a:rPr lang="en-US" dirty="0" smtClean="0">
                <a:solidFill>
                  <a:srgbClr val="FF0000"/>
                </a:solidFill>
              </a:rPr>
              <a:t>Robotics</a:t>
            </a:r>
          </a:p>
          <a:p>
            <a:pPr lvl="1">
              <a:defRPr/>
            </a:pPr>
            <a:r>
              <a:rPr lang="en-US" dirty="0" smtClean="0">
                <a:solidFill>
                  <a:srgbClr val="FF0000"/>
                </a:solidFill>
              </a:rPr>
              <a:t>Hardened Data Containers</a:t>
            </a:r>
            <a:endParaRPr lang="en-US" dirty="0">
              <a:solidFill>
                <a:srgbClr val="FF0000"/>
              </a:solidFill>
            </a:endParaRPr>
          </a:p>
        </p:txBody>
      </p:sp>
      <p:grpSp>
        <p:nvGrpSpPr>
          <p:cNvPr id="2" name="Group 1"/>
          <p:cNvGrpSpPr>
            <a:grpSpLocks/>
          </p:cNvGrpSpPr>
          <p:nvPr/>
        </p:nvGrpSpPr>
        <p:grpSpPr bwMode="auto">
          <a:xfrm>
            <a:off x="9951650" y="1924814"/>
            <a:ext cx="1935550" cy="1355159"/>
            <a:chOff x="6934200" y="2813050"/>
            <a:chExt cx="2209800" cy="1763713"/>
          </a:xfrm>
        </p:grpSpPr>
        <p:grpSp>
          <p:nvGrpSpPr>
            <p:cNvPr id="4107" name="Group 6"/>
            <p:cNvGrpSpPr>
              <a:grpSpLocks/>
            </p:cNvGrpSpPr>
            <p:nvPr/>
          </p:nvGrpSpPr>
          <p:grpSpPr bwMode="auto">
            <a:xfrm>
              <a:off x="6934200" y="2813050"/>
              <a:ext cx="1698625" cy="1763713"/>
              <a:chOff x="1968" y="960"/>
              <a:chExt cx="1776" cy="1776"/>
            </a:xfrm>
          </p:grpSpPr>
          <p:pic>
            <p:nvPicPr>
              <p:cNvPr id="4109" name="Picture 7"/>
              <p:cNvPicPr>
                <a:picLocks noChangeAspect="1" noChangeArrowheads="1"/>
              </p:cNvPicPr>
              <p:nvPr/>
            </p:nvPicPr>
            <p:blipFill>
              <a:blip r:embed="rId2" cstate="email">
                <a:extLst>
                  <a:ext uri="{28A0092B-C50C-407E-A947-70E740481C1C}">
                    <a14:useLocalDpi xmlns:a14="http://schemas.microsoft.com/office/drawing/2010/main" val="0"/>
                  </a:ext>
                </a:extLst>
              </a:blip>
              <a:srcRect l="2563" t="2563" r="2563" b="2563"/>
              <a:stretch>
                <a:fillRect/>
              </a:stretch>
            </p:blipFill>
            <p:spPr bwMode="auto">
              <a:xfrm>
                <a:off x="1968" y="960"/>
                <a:ext cx="1776" cy="17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8" descr="Viewlogo_new0"/>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2448" y="1056"/>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9" descr="Viewlogo_new0"/>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8" y="2067"/>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 descr="Viewlogo_new0"/>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943" y="1584"/>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1" descr="Viewlogo_new0"/>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2906" y="1561"/>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8" name="Rectangle 12"/>
            <p:cNvSpPr>
              <a:spLocks noChangeArrowheads="1"/>
            </p:cNvSpPr>
            <p:nvPr/>
          </p:nvSpPr>
          <p:spPr bwMode="auto">
            <a:xfrm rot="5400000">
              <a:off x="8153400" y="34337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a:latin typeface="Comic Sans MS" pitchFamily="66" charset="0"/>
                </a:rPr>
                <a:t>Tessellation</a:t>
              </a:r>
            </a:p>
          </p:txBody>
        </p:sp>
      </p:grpSp>
      <p:grpSp>
        <p:nvGrpSpPr>
          <p:cNvPr id="3" name="Group 2"/>
          <p:cNvGrpSpPr>
            <a:grpSpLocks/>
          </p:cNvGrpSpPr>
          <p:nvPr/>
        </p:nvGrpSpPr>
        <p:grpSpPr bwMode="auto">
          <a:xfrm>
            <a:off x="9951650" y="315373"/>
            <a:ext cx="1935550" cy="1478404"/>
            <a:chOff x="6934200" y="919163"/>
            <a:chExt cx="2209800" cy="1762125"/>
          </a:xfrm>
        </p:grpSpPr>
        <p:pic>
          <p:nvPicPr>
            <p:cNvPr id="4105" name="Picture 4" descr="cmmu-photo-small"/>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919163"/>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3"/>
            <p:cNvSpPr>
              <a:spLocks noChangeArrowheads="1"/>
            </p:cNvSpPr>
            <p:nvPr/>
          </p:nvSpPr>
          <p:spPr bwMode="auto">
            <a:xfrm rot="5400000">
              <a:off x="8153400" y="15287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dirty="0">
                  <a:latin typeface="Comic Sans MS" pitchFamily="66" charset="0"/>
                </a:rPr>
                <a:t>Alewife</a:t>
              </a:r>
            </a:p>
          </p:txBody>
        </p:sp>
      </p:grpSp>
      <p:grpSp>
        <p:nvGrpSpPr>
          <p:cNvPr id="4" name="Group 3"/>
          <p:cNvGrpSpPr>
            <a:grpSpLocks/>
          </p:cNvGrpSpPr>
          <p:nvPr/>
        </p:nvGrpSpPr>
        <p:grpSpPr bwMode="auto">
          <a:xfrm>
            <a:off x="10027850" y="3220214"/>
            <a:ext cx="1843542" cy="1829884"/>
            <a:chOff x="6993727" y="4483666"/>
            <a:chExt cx="2150273" cy="2343150"/>
          </a:xfrm>
        </p:grpSpPr>
        <p:pic>
          <p:nvPicPr>
            <p:cNvPr id="4103" name="Picture 5" descr="oceanblue"/>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3727" y="4483666"/>
              <a:ext cx="1600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4"/>
            <p:cNvSpPr>
              <a:spLocks noChangeArrowheads="1"/>
            </p:cNvSpPr>
            <p:nvPr/>
          </p:nvSpPr>
          <p:spPr bwMode="auto">
            <a:xfrm rot="5400000">
              <a:off x="8153400" y="56435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a:latin typeface="Comic Sans MS" pitchFamily="66" charset="0"/>
                </a:rPr>
                <a:t>OceanStore</a:t>
              </a:r>
            </a:p>
          </p:txBody>
        </p:sp>
      </p:grpSp>
      <p:grpSp>
        <p:nvGrpSpPr>
          <p:cNvPr id="8" name="Group 7"/>
          <p:cNvGrpSpPr/>
          <p:nvPr/>
        </p:nvGrpSpPr>
        <p:grpSpPr>
          <a:xfrm>
            <a:off x="8168731" y="5439232"/>
            <a:ext cx="3546501" cy="1190168"/>
            <a:chOff x="7742081" y="5352459"/>
            <a:chExt cx="3546501" cy="1190168"/>
          </a:xfrm>
        </p:grpSpPr>
        <p:grpSp>
          <p:nvGrpSpPr>
            <p:cNvPr id="19" name="Group 18"/>
            <p:cNvGrpSpPr/>
            <p:nvPr/>
          </p:nvGrpSpPr>
          <p:grpSpPr>
            <a:xfrm>
              <a:off x="7742081" y="5360963"/>
              <a:ext cx="3078319" cy="1173160"/>
              <a:chOff x="540152" y="1386710"/>
              <a:chExt cx="4935659" cy="2086182"/>
            </a:xfrm>
          </p:grpSpPr>
          <p:grpSp>
            <p:nvGrpSpPr>
              <p:cNvPr id="20" name="Group 19"/>
              <p:cNvGrpSpPr/>
              <p:nvPr/>
            </p:nvGrpSpPr>
            <p:grpSpPr>
              <a:xfrm>
                <a:off x="3461101" y="1386710"/>
                <a:ext cx="2014710" cy="2086182"/>
                <a:chOff x="1139064" y="590166"/>
                <a:chExt cx="2014710" cy="2086182"/>
              </a:xfrm>
            </p:grpSpPr>
            <p:pic>
              <p:nvPicPr>
                <p:cNvPr id="22" name="Picture 21"/>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139064" y="590166"/>
                  <a:ext cx="2014710" cy="2086182"/>
                </a:xfrm>
                <a:prstGeom prst="rect">
                  <a:avLst/>
                </a:prstGeom>
              </p:spPr>
            </p:pic>
            <p:sp>
              <p:nvSpPr>
                <p:cNvPr id="23" name="TextBox 22"/>
                <p:cNvSpPr txBox="1"/>
                <p:nvPr/>
              </p:nvSpPr>
              <p:spPr>
                <a:xfrm rot="19135451">
                  <a:off x="2329706" y="1189057"/>
                  <a:ext cx="296191" cy="930421"/>
                </a:xfrm>
                <a:prstGeom prst="rect">
                  <a:avLst/>
                </a:prstGeom>
                <a:noFill/>
              </p:spPr>
              <p:txBody>
                <a:bodyPr wrap="none" rtlCol="0">
                  <a:spAutoFit/>
                </a:bodyPr>
                <a:lstStyle/>
                <a:p>
                  <a:endParaRPr lang="en-US" sz="2800" dirty="0"/>
                </a:p>
              </p:txBody>
            </p:sp>
          </p:grpSp>
          <p:pic>
            <p:nvPicPr>
              <p:cNvPr id="21" name="Picture 20" descr="Free photo: Dock, &lt;strong&gt;Container&lt;/strong&gt;, Export, Cargo - Free Image on Pixabay - 44198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40152" y="1387622"/>
                <a:ext cx="2833688" cy="1895029"/>
              </a:xfrm>
              <a:prstGeom prst="rect">
                <a:avLst/>
              </a:prstGeom>
            </p:spPr>
          </p:pic>
        </p:grpSp>
        <p:sp>
          <p:nvSpPr>
            <p:cNvPr id="24" name="Rectangle 14"/>
            <p:cNvSpPr>
              <a:spLocks noChangeArrowheads="1"/>
            </p:cNvSpPr>
            <p:nvPr/>
          </p:nvSpPr>
          <p:spPr bwMode="auto">
            <a:xfrm rot="5400000">
              <a:off x="10497507" y="5751552"/>
              <a:ext cx="1190168" cy="391982"/>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dirty="0" smtClean="0">
                  <a:latin typeface="Comic Sans MS" pitchFamily="66" charset="0"/>
                </a:rPr>
                <a:t>Global Data </a:t>
              </a:r>
            </a:p>
            <a:p>
              <a:pPr algn="ctr">
                <a:spcBef>
                  <a:spcPct val="0"/>
                </a:spcBef>
              </a:pPr>
              <a:r>
                <a:rPr lang="en-US" sz="1600" dirty="0" smtClean="0">
                  <a:latin typeface="Comic Sans MS" pitchFamily="66" charset="0"/>
                </a:rPr>
                <a:t>Plane</a:t>
              </a:r>
              <a:endParaRPr lang="en-US" sz="1600" dirty="0">
                <a:latin typeface="Comic Sans MS" pitchFamily="66" charset="0"/>
              </a:endParaRPr>
            </a:p>
          </p:txBody>
        </p:sp>
      </p:grpSp>
      <p:sp>
        <p:nvSpPr>
          <p:cNvPr id="25" name="Rectangle 16"/>
          <p:cNvSpPr>
            <a:spLocks noChangeArrowheads="1"/>
          </p:cNvSpPr>
          <p:nvPr/>
        </p:nvSpPr>
        <p:spPr bwMode="auto">
          <a:xfrm>
            <a:off x="0" y="3940314"/>
            <a:ext cx="218200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John Kubiatowicz</a:t>
            </a:r>
            <a:br>
              <a:rPr lang="en-US" sz="2000" b="0" dirty="0" smtClean="0">
                <a:latin typeface="Gill Sans Light"/>
              </a:rPr>
            </a:br>
            <a:r>
              <a:rPr lang="en-US" sz="2000" b="0" dirty="0" smtClean="0">
                <a:latin typeface="Gill Sans Light"/>
              </a:rPr>
              <a:t>(KUBI)</a:t>
            </a:r>
            <a:endParaRPr lang="en-US" sz="2000" b="0" dirty="0">
              <a:latin typeface="Gill Sans Light"/>
            </a:endParaRPr>
          </a:p>
        </p:txBody>
      </p:sp>
      <p:pic>
        <p:nvPicPr>
          <p:cNvPr id="6" name="Picture 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59823" y="1139262"/>
            <a:ext cx="1956979" cy="2819400"/>
          </a:xfrm>
          <a:prstGeom prst="rect">
            <a:avLst/>
          </a:prstGeom>
        </p:spPr>
      </p:pic>
    </p:spTree>
    <p:extLst>
      <p:ext uri="{BB962C8B-B14F-4D97-AF65-F5344CB8AC3E}">
        <p14:creationId xmlns:p14="http://schemas.microsoft.com/office/powerpoint/2010/main" val="869040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5395">
                                            <p:txEl>
                                              <p:pRg st="3" end="3"/>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5539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55395">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55395">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55395">
                                            <p:txEl>
                                              <p:pRg st="7" end="7"/>
                                            </p:txEl>
                                          </p:spTgt>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539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539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55395">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55395">
                                            <p:txEl>
                                              <p:pRg st="11" end="11"/>
                                            </p:txEl>
                                          </p:spTgt>
                                        </p:tgtEl>
                                        <p:attrNameLst>
                                          <p:attrName>style.visibility</p:attrName>
                                        </p:attrNameLst>
                                      </p:cBhvr>
                                      <p:to>
                                        <p:strVal val="visible"/>
                                      </p:to>
                                    </p:set>
                                  </p:childTnLst>
                                </p:cTn>
                              </p:par>
                            </p:childTnLst>
                          </p:cTn>
                        </p:par>
                        <p:par>
                          <p:cTn id="57" fill="hold" nodeType="afterGroup">
                            <p:stCondLst>
                              <p:cond delay="0"/>
                            </p:stCondLst>
                            <p:childTnLst>
                              <p:par>
                                <p:cTn id="58" presetID="1" presetClass="entr" presetSubtype="0"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55395">
                                            <p:txEl>
                                              <p:pRg st="12" end="1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55395">
                                            <p:txEl>
                                              <p:pRg st="13" end="1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55395">
                                            <p:txEl>
                                              <p:pRg st="14" end="1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55395">
                                            <p:txEl>
                                              <p:pRg st="15" end="1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55395">
                                            <p:txEl>
                                              <p:pRg st="16" end="16"/>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55395">
                                            <p:txEl>
                                              <p:pRg st="17" end="17"/>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55395">
                                            <p:txEl>
                                              <p:pRg st="18" end="18"/>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uiExpand="1"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50"/>
          <p:cNvSpPr txBox="1">
            <a:spLocks noGrp="1"/>
          </p:cNvSpPr>
          <p:nvPr>
            <p:ph type="title"/>
          </p:nvPr>
        </p:nvSpPr>
        <p:spPr>
          <a:xfrm>
            <a:off x="2362201" y="290952"/>
            <a:ext cx="7292975" cy="316880"/>
          </a:xfrm>
          <a:prstGeom prst="rect">
            <a:avLst/>
          </a:prstGeom>
          <a:noFill/>
          <a:ln>
            <a:noFill/>
          </a:ln>
        </p:spPr>
        <p:txBody>
          <a:bodyPr spcFirstLastPara="1" wrap="square" lIns="90475" tIns="44425" rIns="90475" bIns="44425" anchor="ctr" anchorCtr="0">
            <a:noAutofit/>
          </a:bodyPr>
          <a:lstStyle/>
          <a:p>
            <a:pPr marL="0" lvl="0" indent="0" algn="ctr" rtl="0">
              <a:lnSpc>
                <a:spcPct val="90000"/>
              </a:lnSpc>
              <a:spcBef>
                <a:spcPts val="0"/>
              </a:spcBef>
              <a:spcAft>
                <a:spcPts val="0"/>
              </a:spcAft>
              <a:buNone/>
            </a:pPr>
            <a:r>
              <a:rPr lang="en-US" dirty="0" smtClean="0"/>
              <a:t>Who is he?  Anthony </a:t>
            </a:r>
            <a:r>
              <a:rPr lang="en-US" dirty="0"/>
              <a:t>D. Joseph</a:t>
            </a:r>
            <a:endParaRPr dirty="0"/>
          </a:p>
        </p:txBody>
      </p:sp>
      <p:sp>
        <p:nvSpPr>
          <p:cNvPr id="1235" name="Google Shape;1235;p50"/>
          <p:cNvSpPr txBox="1">
            <a:spLocks noGrp="1"/>
          </p:cNvSpPr>
          <p:nvPr>
            <p:ph type="body" idx="1"/>
          </p:nvPr>
        </p:nvSpPr>
        <p:spPr>
          <a:xfrm>
            <a:off x="2438400" y="723638"/>
            <a:ext cx="9525000" cy="6134362"/>
          </a:xfrm>
          <a:prstGeom prst="rect">
            <a:avLst/>
          </a:prstGeom>
          <a:noFill/>
          <a:ln>
            <a:noFill/>
          </a:ln>
        </p:spPr>
        <p:txBody>
          <a:bodyPr spcFirstLastPara="1" wrap="square" lIns="90475" tIns="44425" rIns="90475" bIns="44425" anchor="t" anchorCtr="0">
            <a:normAutofit/>
          </a:bodyPr>
          <a:lstStyle/>
          <a:p>
            <a:pPr lvl="0">
              <a:spcBef>
                <a:spcPts val="0"/>
              </a:spcBef>
              <a:spcAft>
                <a:spcPts val="0"/>
              </a:spcAft>
              <a:buClr>
                <a:schemeClr val="dk1"/>
              </a:buClr>
              <a:buSzPts val="2400"/>
              <a:buFont typeface="Gill Sans"/>
              <a:buChar char="•"/>
            </a:pPr>
            <a:r>
              <a:rPr lang="en-US" dirty="0"/>
              <a:t>Chancellor’s Professor in Electrical Engineering and Computer Science</a:t>
            </a:r>
          </a:p>
          <a:p>
            <a:pPr lvl="1">
              <a:spcBef>
                <a:spcPts val="600"/>
              </a:spcBef>
              <a:spcAft>
                <a:spcPts val="0"/>
              </a:spcAft>
              <a:buClr>
                <a:schemeClr val="dk1"/>
              </a:buClr>
              <a:buSzPts val="2000"/>
              <a:buFont typeface="Gill Sans"/>
              <a:buChar char="–"/>
            </a:pPr>
            <a:r>
              <a:rPr lang="en-US" sz="2000" dirty="0"/>
              <a:t>465 Soda Hall (RISE Lab), </a:t>
            </a:r>
            <a:r>
              <a:rPr lang="en-US" sz="2000" u="sng" dirty="0">
                <a:solidFill>
                  <a:schemeClr val="hlink"/>
                </a:solidFill>
                <a:hlinkClick r:id="rId3"/>
              </a:rPr>
              <a:t>http://www.cs.berkeley.edu/~adj/</a:t>
            </a:r>
            <a:endParaRPr lang="en-US" sz="2000" dirty="0"/>
          </a:p>
          <a:p>
            <a:pPr lvl="1">
              <a:spcBef>
                <a:spcPts val="600"/>
              </a:spcBef>
              <a:buSzPts val="2000"/>
            </a:pPr>
            <a:r>
              <a:rPr lang="en-US" sz="2000" dirty="0"/>
              <a:t>Faculty Director of Fung Institute for Engineering Leadership, </a:t>
            </a:r>
            <a:r>
              <a:rPr lang="en-US" sz="2000" dirty="0">
                <a:hlinkClick r:id="rId4"/>
              </a:rPr>
              <a:t>https://funginstitute.berkeley.edu</a:t>
            </a:r>
            <a:r>
              <a:rPr lang="en-US" sz="2000" dirty="0"/>
              <a:t> </a:t>
            </a:r>
          </a:p>
          <a:p>
            <a:pPr lvl="1">
              <a:spcBef>
                <a:spcPts val="600"/>
              </a:spcBef>
              <a:spcAft>
                <a:spcPts val="0"/>
              </a:spcAft>
              <a:buClr>
                <a:schemeClr val="dk1"/>
              </a:buClr>
              <a:buSzPts val="2000"/>
              <a:buFont typeface="Gill Sans"/>
              <a:buChar char="–"/>
            </a:pPr>
            <a:r>
              <a:rPr lang="en-US" sz="2000" dirty="0"/>
              <a:t>Campus Cyber-Risk Responsible Executive, co-chair EECS </a:t>
            </a:r>
            <a:r>
              <a:rPr lang="en-US" sz="2000" dirty="0" err="1"/>
              <a:t>dept</a:t>
            </a:r>
            <a:r>
              <a:rPr lang="en-US" sz="2000" dirty="0"/>
              <a:t> IT committee</a:t>
            </a:r>
            <a:endParaRPr lang="en-US" dirty="0"/>
          </a:p>
          <a:p>
            <a:pPr lvl="0">
              <a:spcBef>
                <a:spcPts val="720"/>
              </a:spcBef>
              <a:spcAft>
                <a:spcPts val="0"/>
              </a:spcAft>
              <a:buClr>
                <a:schemeClr val="dk1"/>
              </a:buClr>
              <a:buSzPts val="2400"/>
              <a:buFont typeface="Gill Sans"/>
              <a:buChar char="•"/>
            </a:pPr>
            <a:r>
              <a:rPr lang="en-US" dirty="0"/>
              <a:t>Research areas:</a:t>
            </a:r>
          </a:p>
          <a:p>
            <a:pPr lvl="1">
              <a:spcBef>
                <a:spcPts val="600"/>
              </a:spcBef>
              <a:buSzPts val="2000"/>
            </a:pPr>
            <a:r>
              <a:rPr lang="en-US" sz="2000" dirty="0"/>
              <a:t>Fog Robotics (edge computing), Secure Machine Learning (</a:t>
            </a:r>
            <a:r>
              <a:rPr lang="en-US" sz="2000" dirty="0" err="1"/>
              <a:t>SecML</a:t>
            </a:r>
            <a:r>
              <a:rPr lang="en-US" sz="2000" dirty="0"/>
              <a:t>), DETER security testbed</a:t>
            </a:r>
            <a:endParaRPr lang="en-US" dirty="0"/>
          </a:p>
          <a:p>
            <a:pPr lvl="1">
              <a:spcBef>
                <a:spcPts val="600"/>
              </a:spcBef>
              <a:buSzPts val="2000"/>
            </a:pPr>
            <a:r>
              <a:rPr lang="en-US" sz="2000" dirty="0"/>
              <a:t>Previous: </a:t>
            </a:r>
            <a:r>
              <a:rPr lang="en-US" sz="2000" dirty="0" err="1"/>
              <a:t>Modin</a:t>
            </a:r>
            <a:r>
              <a:rPr lang="en-US" sz="2000" dirty="0"/>
              <a:t> (drop-in Pandas replacement), Cloud computing (Apache </a:t>
            </a:r>
            <a:r>
              <a:rPr lang="en-US" sz="2000" dirty="0" err="1"/>
              <a:t>Mesos</a:t>
            </a:r>
            <a:r>
              <a:rPr lang="en-US" sz="2000" dirty="0"/>
              <a:t>), </a:t>
            </a:r>
            <a:br>
              <a:rPr lang="en-US" sz="2000" dirty="0"/>
            </a:br>
            <a:r>
              <a:rPr lang="en-US" sz="2000" dirty="0"/>
              <a:t>Cancer Genomics/Precision Medicine (ADAM/Apache Spark), Peer-to-Peer networking (Tapestry), Mobile computing, Wireless/Cellular networking</a:t>
            </a:r>
            <a:endParaRPr lang="en-US" dirty="0"/>
          </a:p>
          <a:p>
            <a:pPr lvl="0">
              <a:spcBef>
                <a:spcPts val="720"/>
              </a:spcBef>
              <a:spcAft>
                <a:spcPts val="0"/>
              </a:spcAft>
              <a:buClr>
                <a:schemeClr val="dk1"/>
              </a:buClr>
              <a:buSzPts val="2400"/>
              <a:buFont typeface="Gill Sans"/>
              <a:buChar char="•"/>
            </a:pPr>
            <a:r>
              <a:rPr lang="en-US" dirty="0"/>
              <a:t>Outside Activities</a:t>
            </a:r>
          </a:p>
          <a:p>
            <a:pPr lvl="1">
              <a:spcBef>
                <a:spcPts val="600"/>
              </a:spcBef>
              <a:spcAft>
                <a:spcPts val="0"/>
              </a:spcAft>
              <a:buClr>
                <a:schemeClr val="dk1"/>
              </a:buClr>
              <a:buSzPts val="2000"/>
              <a:buFont typeface="Gill Sans"/>
              <a:buChar char="–"/>
            </a:pPr>
            <a:r>
              <a:rPr lang="en-US" sz="2000" dirty="0"/>
              <a:t>Big Data and Apache Spark </a:t>
            </a:r>
            <a:r>
              <a:rPr lang="en-US" sz="2000" dirty="0" err="1"/>
              <a:t>BerkeleyX</a:t>
            </a:r>
            <a:r>
              <a:rPr lang="en-US" sz="2000" dirty="0"/>
              <a:t> MOOCs (‘15/’16 &gt;240k students with &gt;11% finishing)</a:t>
            </a:r>
            <a:endParaRPr lang="en-US" dirty="0"/>
          </a:p>
          <a:p>
            <a:pPr lvl="1">
              <a:spcBef>
                <a:spcPts val="600"/>
              </a:spcBef>
              <a:spcAft>
                <a:spcPts val="0"/>
              </a:spcAft>
              <a:buClr>
                <a:schemeClr val="dk1"/>
              </a:buClr>
              <a:buSzPts val="2000"/>
              <a:buFont typeface="Gill Sans"/>
              <a:buChar char="–"/>
            </a:pPr>
            <a:r>
              <a:rPr lang="en-US" sz="2000" dirty="0"/>
              <a:t>Unite Genomics co-founder (focused on rare diseases treatments)</a:t>
            </a:r>
            <a:endParaRPr lang="en-US" dirty="0"/>
          </a:p>
          <a:p>
            <a:pPr lvl="0">
              <a:spcBef>
                <a:spcPts val="0"/>
              </a:spcBef>
              <a:spcAft>
                <a:spcPts val="0"/>
              </a:spcAft>
              <a:buClr>
                <a:schemeClr val="dk1"/>
              </a:buClr>
              <a:buSzPts val="2400"/>
              <a:buFont typeface="Gill Sans"/>
              <a:buChar char="•"/>
            </a:pPr>
            <a:endParaRPr lang="en-US" dirty="0"/>
          </a:p>
        </p:txBody>
      </p:sp>
      <p:pic>
        <p:nvPicPr>
          <p:cNvPr id="4" name="Picture 3"/>
          <p:cNvPicPr>
            <a:picLocks noChangeAspect="1"/>
          </p:cNvPicPr>
          <p:nvPr/>
        </p:nvPicPr>
        <p:blipFill rotWithShape="1">
          <a:blip r:embed="rId5" cstate="email">
            <a:extLst>
              <a:ext uri="{28A0092B-C50C-407E-A947-70E740481C1C}">
                <a14:useLocalDpi xmlns:a14="http://schemas.microsoft.com/office/drawing/2010/main" val="0"/>
              </a:ext>
            </a:extLst>
          </a:blip>
          <a:srcRect l="13435" t="4444" r="9313" b="18305"/>
          <a:stretch/>
        </p:blipFill>
        <p:spPr>
          <a:xfrm>
            <a:off x="244752" y="838200"/>
            <a:ext cx="2117449" cy="3200400"/>
          </a:xfrm>
          <a:prstGeom prst="rect">
            <a:avLst/>
          </a:prstGeom>
        </p:spPr>
      </p:pic>
      <p:sp>
        <p:nvSpPr>
          <p:cNvPr id="7" name="Rectangle 16"/>
          <p:cNvSpPr>
            <a:spLocks noChangeArrowheads="1"/>
          </p:cNvSpPr>
          <p:nvPr/>
        </p:nvSpPr>
        <p:spPr bwMode="auto">
          <a:xfrm>
            <a:off x="274060" y="4038600"/>
            <a:ext cx="202331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Anthony Joseph</a:t>
            </a:r>
            <a:endParaRPr lang="en-US" sz="2000" b="0" dirty="0">
              <a:latin typeface="Gill Sans Light"/>
            </a:endParaRPr>
          </a:p>
        </p:txBody>
      </p:sp>
    </p:spTree>
    <p:extLst>
      <p:ext uri="{BB962C8B-B14F-4D97-AF65-F5344CB8AC3E}">
        <p14:creationId xmlns:p14="http://schemas.microsoft.com/office/powerpoint/2010/main" val="2357108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latin typeface="Gill Sans Light" charset="0"/>
                <a:cs typeface="Gill Sans Light" charset="0"/>
              </a:rPr>
              <a:t>CS162 TAs: Sections TBA</a:t>
            </a:r>
            <a:endParaRPr lang="en-US" dirty="0"/>
          </a:p>
        </p:txBody>
      </p:sp>
      <p:grpSp>
        <p:nvGrpSpPr>
          <p:cNvPr id="20" name="Group 19"/>
          <p:cNvGrpSpPr/>
          <p:nvPr/>
        </p:nvGrpSpPr>
        <p:grpSpPr>
          <a:xfrm>
            <a:off x="457200" y="2187714"/>
            <a:ext cx="1828800" cy="2536686"/>
            <a:chOff x="457200" y="990600"/>
            <a:chExt cx="1828800" cy="2536686"/>
          </a:xfrm>
        </p:grpSpPr>
        <p:sp>
          <p:nvSpPr>
            <p:cNvPr id="11" name="Rectangle 16"/>
            <p:cNvSpPr>
              <a:spLocks noChangeArrowheads="1"/>
            </p:cNvSpPr>
            <p:nvPr/>
          </p:nvSpPr>
          <p:spPr bwMode="auto">
            <a:xfrm>
              <a:off x="699589" y="2819400"/>
              <a:ext cx="134402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Sean Kim</a:t>
              </a:r>
              <a:r>
                <a:rPr lang="en-US" sz="2000" b="0" dirty="0" smtClean="0">
                  <a:latin typeface="Gill Sans Light"/>
                </a:rPr>
                <a:t/>
              </a:r>
              <a:br>
                <a:rPr lang="en-US" sz="2000" b="0" dirty="0" smtClean="0">
                  <a:latin typeface="Gill Sans Light"/>
                </a:rPr>
              </a:br>
              <a:r>
                <a:rPr lang="en-US" sz="2000" b="0" dirty="0" smtClean="0">
                  <a:latin typeface="Gill Sans Light"/>
                  <a:cs typeface="Gill Sans Light" charset="0"/>
                </a:rPr>
                <a:t>(Head </a:t>
              </a:r>
              <a:r>
                <a:rPr lang="en-US" sz="2000" b="0" dirty="0">
                  <a:latin typeface="Gill Sans Light"/>
                  <a:cs typeface="Gill Sans Light" charset="0"/>
                </a:rPr>
                <a:t>TA)</a:t>
              </a:r>
              <a:endParaRPr lang="en-US" sz="2000" b="0" dirty="0">
                <a:latin typeface="Gill Sans Light"/>
              </a:endParaRP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val="0"/>
                </a:ext>
              </a:extLst>
            </a:blip>
            <a:srcRect l="16000" t="14800" r="18400" b="19600"/>
            <a:stretch/>
          </p:blipFill>
          <p:spPr>
            <a:xfrm>
              <a:off x="457200" y="990600"/>
              <a:ext cx="1828800" cy="1828800"/>
            </a:xfrm>
            <a:prstGeom prst="rect">
              <a:avLst/>
            </a:prstGeom>
            <a:ln>
              <a:solidFill>
                <a:schemeClr val="tx1"/>
              </a:solidFill>
            </a:ln>
          </p:spPr>
        </p:pic>
      </p:grpSp>
      <p:grpSp>
        <p:nvGrpSpPr>
          <p:cNvPr id="19" name="Group 18"/>
          <p:cNvGrpSpPr/>
          <p:nvPr/>
        </p:nvGrpSpPr>
        <p:grpSpPr>
          <a:xfrm>
            <a:off x="3015624" y="990600"/>
            <a:ext cx="1828800" cy="2228910"/>
            <a:chOff x="2959812" y="990600"/>
            <a:chExt cx="1828800" cy="2228910"/>
          </a:xfrm>
        </p:grpSpPr>
        <p:sp>
          <p:nvSpPr>
            <p:cNvPr id="36" name="Rectangle 16"/>
            <p:cNvSpPr>
              <a:spLocks noChangeArrowheads="1"/>
            </p:cNvSpPr>
            <p:nvPr/>
          </p:nvSpPr>
          <p:spPr bwMode="auto">
            <a:xfrm>
              <a:off x="3224836" y="2819400"/>
              <a:ext cx="129875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Alina Dan</a:t>
              </a:r>
              <a:endParaRPr lang="en-US" sz="2000" b="0" dirty="0">
                <a:latin typeface="Gill Sans Light"/>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600" t="24000" r="34000" b="37600"/>
            <a:stretch/>
          </p:blipFill>
          <p:spPr>
            <a:xfrm>
              <a:off x="2959812" y="990600"/>
              <a:ext cx="1828800" cy="1828800"/>
            </a:xfrm>
            <a:prstGeom prst="rect">
              <a:avLst/>
            </a:prstGeom>
            <a:ln>
              <a:solidFill>
                <a:schemeClr val="tx1"/>
              </a:solidFill>
            </a:ln>
          </p:spPr>
        </p:pic>
      </p:grpSp>
      <p:grpSp>
        <p:nvGrpSpPr>
          <p:cNvPr id="18" name="Group 17"/>
          <p:cNvGrpSpPr/>
          <p:nvPr/>
        </p:nvGrpSpPr>
        <p:grpSpPr>
          <a:xfrm>
            <a:off x="4234824" y="3551049"/>
            <a:ext cx="1828800" cy="2228910"/>
            <a:chOff x="9677400" y="990600"/>
            <a:chExt cx="1828800" cy="2228910"/>
          </a:xfrm>
        </p:grpSpPr>
        <p:sp>
          <p:nvSpPr>
            <p:cNvPr id="41" name="Rectangle 16"/>
            <p:cNvSpPr>
              <a:spLocks noChangeArrowheads="1"/>
            </p:cNvSpPr>
            <p:nvPr/>
          </p:nvSpPr>
          <p:spPr bwMode="auto">
            <a:xfrm>
              <a:off x="9814985" y="2819400"/>
              <a:ext cx="15536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Francis Pan</a:t>
              </a:r>
              <a:endParaRPr lang="en-US" sz="2000" b="0" dirty="0" smtClean="0">
                <a:latin typeface="Gill Sans Light"/>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l="19200" t="9600" r="20000" b="29600"/>
            <a:stretch/>
          </p:blipFill>
          <p:spPr>
            <a:xfrm>
              <a:off x="9677400" y="990600"/>
              <a:ext cx="1828800" cy="1828800"/>
            </a:xfrm>
            <a:prstGeom prst="rect">
              <a:avLst/>
            </a:prstGeom>
            <a:ln>
              <a:solidFill>
                <a:schemeClr val="tx1"/>
              </a:solidFill>
            </a:ln>
          </p:spPr>
        </p:pic>
      </p:grpSp>
      <p:grpSp>
        <p:nvGrpSpPr>
          <p:cNvPr id="15" name="Group 14"/>
          <p:cNvGrpSpPr/>
          <p:nvPr/>
        </p:nvGrpSpPr>
        <p:grpSpPr>
          <a:xfrm>
            <a:off x="5300020" y="990600"/>
            <a:ext cx="2169184" cy="2228910"/>
            <a:chOff x="5017465" y="990600"/>
            <a:chExt cx="2169184" cy="2228910"/>
          </a:xfrm>
        </p:grpSpPr>
        <p:sp>
          <p:nvSpPr>
            <p:cNvPr id="40" name="Rectangle 16"/>
            <p:cNvSpPr>
              <a:spLocks noChangeArrowheads="1"/>
            </p:cNvSpPr>
            <p:nvPr/>
          </p:nvSpPr>
          <p:spPr bwMode="auto">
            <a:xfrm>
              <a:off x="5017465" y="2819400"/>
              <a:ext cx="216918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Nicholas </a:t>
              </a:r>
              <a:r>
                <a:rPr lang="en-US" sz="2000" b="0" dirty="0" err="1" smtClean="0">
                  <a:latin typeface="Gill Sans Light"/>
                </a:rPr>
                <a:t>Figueira</a:t>
              </a:r>
              <a:endParaRPr lang="en-US" sz="2000" b="0" dirty="0" smtClean="0">
                <a:latin typeface="Gill Sans Light"/>
              </a:endParaRP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val="0"/>
                </a:ext>
              </a:extLst>
            </a:blip>
            <a:srcRect l="9200" t="-400" r="7200" b="16800"/>
            <a:stretch/>
          </p:blipFill>
          <p:spPr>
            <a:xfrm>
              <a:off x="5187657" y="990600"/>
              <a:ext cx="1828800" cy="1828800"/>
            </a:xfrm>
            <a:prstGeom prst="rect">
              <a:avLst/>
            </a:prstGeom>
            <a:ln>
              <a:solidFill>
                <a:schemeClr val="tx1"/>
              </a:solidFill>
            </a:ln>
          </p:spPr>
        </p:pic>
      </p:grpSp>
      <p:grpSp>
        <p:nvGrpSpPr>
          <p:cNvPr id="21" name="Group 20"/>
          <p:cNvGrpSpPr/>
          <p:nvPr/>
        </p:nvGrpSpPr>
        <p:grpSpPr>
          <a:xfrm>
            <a:off x="6689412" y="3551049"/>
            <a:ext cx="1828800" cy="2240151"/>
            <a:chOff x="4031404" y="3493959"/>
            <a:chExt cx="1828800" cy="2240151"/>
          </a:xfrm>
        </p:grpSpPr>
        <p:sp>
          <p:nvSpPr>
            <p:cNvPr id="47" name="Rectangle 16"/>
            <p:cNvSpPr>
              <a:spLocks noChangeArrowheads="1"/>
            </p:cNvSpPr>
            <p:nvPr/>
          </p:nvSpPr>
          <p:spPr bwMode="auto">
            <a:xfrm>
              <a:off x="4187359" y="5334000"/>
              <a:ext cx="151689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Willis Wang</a:t>
              </a:r>
              <a:endParaRPr lang="en-US" sz="2000" b="0" dirty="0">
                <a:latin typeface="Gill Sans Light"/>
              </a:endParaRPr>
            </a:p>
          </p:txBody>
        </p:sp>
        <p:pic>
          <p:nvPicPr>
            <p:cNvPr id="12" name="Picture 11"/>
            <p:cNvPicPr>
              <a:picLocks noChangeAspect="1"/>
            </p:cNvPicPr>
            <p:nvPr/>
          </p:nvPicPr>
          <p:blipFill rotWithShape="1">
            <a:blip r:embed="rId6" cstate="email">
              <a:extLst>
                <a:ext uri="{28A0092B-C50C-407E-A947-70E740481C1C}">
                  <a14:useLocalDpi xmlns:a14="http://schemas.microsoft.com/office/drawing/2010/main" val="0"/>
                </a:ext>
              </a:extLst>
            </a:blip>
            <a:srcRect l="13193" t="1095" r="16584" b="28682"/>
            <a:stretch/>
          </p:blipFill>
          <p:spPr>
            <a:xfrm>
              <a:off x="4031404" y="3493959"/>
              <a:ext cx="1828800" cy="1828800"/>
            </a:xfrm>
            <a:prstGeom prst="rect">
              <a:avLst/>
            </a:prstGeom>
            <a:ln>
              <a:solidFill>
                <a:schemeClr val="tx1"/>
              </a:solidFill>
            </a:ln>
          </p:spPr>
        </p:pic>
      </p:grpSp>
      <p:grpSp>
        <p:nvGrpSpPr>
          <p:cNvPr id="17" name="Group 16"/>
          <p:cNvGrpSpPr/>
          <p:nvPr/>
        </p:nvGrpSpPr>
        <p:grpSpPr>
          <a:xfrm>
            <a:off x="7924800" y="990600"/>
            <a:ext cx="1828800" cy="2228910"/>
            <a:chOff x="7540730" y="990600"/>
            <a:chExt cx="1828800" cy="2228910"/>
          </a:xfrm>
        </p:grpSpPr>
        <p:sp>
          <p:nvSpPr>
            <p:cNvPr id="39" name="Rectangle 16"/>
            <p:cNvSpPr>
              <a:spLocks noChangeArrowheads="1"/>
            </p:cNvSpPr>
            <p:nvPr/>
          </p:nvSpPr>
          <p:spPr bwMode="auto">
            <a:xfrm>
              <a:off x="7756862" y="2819400"/>
              <a:ext cx="13965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Paras Jain</a:t>
              </a:r>
              <a:endParaRPr lang="en-US" sz="2000" b="0" dirty="0">
                <a:latin typeface="Gill Sans Light"/>
              </a:endParaRPr>
            </a:p>
          </p:txBody>
        </p:sp>
        <p:pic>
          <p:nvPicPr>
            <p:cNvPr id="9" name="Picture 8"/>
            <p:cNvPicPr>
              <a:picLocks noChangeAspect="1"/>
            </p:cNvPicPr>
            <p:nvPr/>
          </p:nvPicPr>
          <p:blipFill rotWithShape="1">
            <a:blip r:embed="rId7" cstate="email">
              <a:extLst>
                <a:ext uri="{28A0092B-C50C-407E-A947-70E740481C1C}">
                  <a14:useLocalDpi xmlns:a14="http://schemas.microsoft.com/office/drawing/2010/main" val="0"/>
                </a:ext>
              </a:extLst>
            </a:blip>
            <a:srcRect l="10583" t="-1563" r="13009" b="25154"/>
            <a:stretch/>
          </p:blipFill>
          <p:spPr>
            <a:xfrm>
              <a:off x="7540730" y="990600"/>
              <a:ext cx="1828800" cy="1828800"/>
            </a:xfrm>
            <a:prstGeom prst="rect">
              <a:avLst/>
            </a:prstGeom>
            <a:ln>
              <a:solidFill>
                <a:schemeClr val="tx1"/>
              </a:solidFill>
            </a:ln>
          </p:spPr>
        </p:pic>
      </p:grpSp>
      <p:grpSp>
        <p:nvGrpSpPr>
          <p:cNvPr id="22" name="Group 21"/>
          <p:cNvGrpSpPr/>
          <p:nvPr/>
        </p:nvGrpSpPr>
        <p:grpSpPr>
          <a:xfrm>
            <a:off x="9144000" y="3551049"/>
            <a:ext cx="1828800" cy="2240151"/>
            <a:chOff x="6379221" y="3493959"/>
            <a:chExt cx="1828800" cy="2240151"/>
          </a:xfrm>
        </p:grpSpPr>
        <p:sp>
          <p:nvSpPr>
            <p:cNvPr id="49" name="Rectangle 16"/>
            <p:cNvSpPr>
              <a:spLocks noChangeArrowheads="1"/>
            </p:cNvSpPr>
            <p:nvPr/>
          </p:nvSpPr>
          <p:spPr bwMode="auto">
            <a:xfrm>
              <a:off x="6438259" y="5334000"/>
              <a:ext cx="17107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smtClean="0">
                  <a:latin typeface="Gill Sans Light"/>
                </a:rPr>
                <a:t>Edward Zeng</a:t>
              </a:r>
              <a:endParaRPr lang="en-US" sz="2000" b="0" dirty="0">
                <a:latin typeface="Gill Sans Light"/>
              </a:endParaRP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20465" t="-68" r="50134" b="70666"/>
            <a:stretch/>
          </p:blipFill>
          <p:spPr>
            <a:xfrm>
              <a:off x="6379221" y="3493959"/>
              <a:ext cx="1828800" cy="1828800"/>
            </a:xfrm>
            <a:prstGeom prst="rect">
              <a:avLst/>
            </a:prstGeom>
            <a:ln>
              <a:solidFill>
                <a:schemeClr val="tx1"/>
              </a:solidFill>
            </a:ln>
          </p:spPr>
        </p:pic>
      </p:grpSp>
    </p:spTree>
    <p:extLst>
      <p:ext uri="{BB962C8B-B14F-4D97-AF65-F5344CB8AC3E}">
        <p14:creationId xmlns:p14="http://schemas.microsoft.com/office/powerpoint/2010/main" val="141589867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Enrollment</a:t>
            </a:r>
            <a:endParaRPr lang="en-US" dirty="0"/>
          </a:p>
        </p:txBody>
      </p:sp>
      <p:sp>
        <p:nvSpPr>
          <p:cNvPr id="3" name="Content Placeholder 2"/>
          <p:cNvSpPr>
            <a:spLocks noGrp="1"/>
          </p:cNvSpPr>
          <p:nvPr>
            <p:ph idx="1"/>
          </p:nvPr>
        </p:nvSpPr>
        <p:spPr>
          <a:xfrm>
            <a:off x="596900" y="697523"/>
            <a:ext cx="10998200" cy="5105400"/>
          </a:xfrm>
          <a:ln>
            <a:noFill/>
          </a:ln>
        </p:spPr>
        <p:txBody>
          <a:bodyPr/>
          <a:lstStyle/>
          <a:p>
            <a:pPr>
              <a:lnSpc>
                <a:spcPct val="85000"/>
              </a:lnSpc>
              <a:defRPr/>
            </a:pPr>
            <a:r>
              <a:rPr lang="en-US" dirty="0" smtClean="0">
                <a:solidFill>
                  <a:srgbClr val="FF0000"/>
                </a:solidFill>
                <a:ea typeface="ＭＳ Ｐゴシック" charset="0"/>
              </a:rPr>
              <a:t>This term class size is extremely limited for funding reasons</a:t>
            </a:r>
          </a:p>
          <a:p>
            <a:pPr lvl="1">
              <a:lnSpc>
                <a:spcPct val="85000"/>
              </a:lnSpc>
              <a:defRPr/>
            </a:pPr>
            <a:r>
              <a:rPr lang="en-US" dirty="0" smtClean="0">
                <a:ea typeface="ＭＳ Ｐゴシック" charset="0"/>
              </a:rPr>
              <a:t>Right now, we are limited at 327 students</a:t>
            </a:r>
          </a:p>
          <a:p>
            <a:pPr lvl="1">
              <a:lnSpc>
                <a:spcPct val="85000"/>
              </a:lnSpc>
              <a:defRPr/>
            </a:pPr>
            <a:r>
              <a:rPr lang="en-US" dirty="0" smtClean="0">
                <a:ea typeface="ＭＳ Ｐゴシック" charset="0"/>
              </a:rPr>
              <a:t>We are working on securing another section</a:t>
            </a:r>
          </a:p>
          <a:p>
            <a:pPr lvl="2">
              <a:lnSpc>
                <a:spcPct val="85000"/>
              </a:lnSpc>
              <a:defRPr/>
            </a:pPr>
            <a:r>
              <a:rPr lang="en-US" dirty="0" smtClean="0">
                <a:solidFill>
                  <a:srgbClr val="FF0000"/>
                </a:solidFill>
                <a:ea typeface="ＭＳ Ｐゴシック" charset="0"/>
              </a:rPr>
              <a:t>If this happens, we will let students in automatically</a:t>
            </a:r>
          </a:p>
          <a:p>
            <a:pPr lvl="1">
              <a:lnSpc>
                <a:spcPct val="85000"/>
              </a:lnSpc>
              <a:defRPr/>
            </a:pPr>
            <a:r>
              <a:rPr lang="en-US" dirty="0" smtClean="0">
                <a:ea typeface="ＭＳ Ｐゴシック" charset="0"/>
              </a:rPr>
              <a:t>Please do not email us asking for special reordering of the waitlist! </a:t>
            </a:r>
          </a:p>
          <a:p>
            <a:pPr lvl="2">
              <a:lnSpc>
                <a:spcPct val="85000"/>
              </a:lnSpc>
              <a:defRPr/>
            </a:pPr>
            <a:r>
              <a:rPr lang="en-US" dirty="0" smtClean="0">
                <a:ea typeface="ＭＳ Ｐゴシック" charset="0"/>
              </a:rPr>
              <a:t>Ordering is dictated by department policy!</a:t>
            </a:r>
          </a:p>
          <a:p>
            <a:pPr>
              <a:lnSpc>
                <a:spcPct val="85000"/>
              </a:lnSpc>
              <a:defRPr/>
            </a:pPr>
            <a:r>
              <a:rPr lang="en-US" dirty="0" smtClean="0">
                <a:solidFill>
                  <a:srgbClr val="FF0000"/>
                </a:solidFill>
                <a:ea typeface="ＭＳ Ｐゴシック" charset="0"/>
              </a:rPr>
              <a:t>This </a:t>
            </a:r>
            <a:r>
              <a:rPr lang="en-US" dirty="0">
                <a:solidFill>
                  <a:srgbClr val="FF0000"/>
                </a:solidFill>
                <a:ea typeface="ＭＳ Ｐゴシック" charset="0"/>
              </a:rPr>
              <a:t>is an Early Drop Deadline course </a:t>
            </a:r>
            <a:r>
              <a:rPr lang="en-US" dirty="0" smtClean="0">
                <a:solidFill>
                  <a:srgbClr val="FF0000"/>
                </a:solidFill>
                <a:ea typeface="ＭＳ Ｐゴシック" charset="0"/>
              </a:rPr>
              <a:t>(January 28</a:t>
            </a:r>
            <a:r>
              <a:rPr lang="en-US" baseline="30000" dirty="0" smtClean="0">
                <a:solidFill>
                  <a:srgbClr val="FF0000"/>
                </a:solidFill>
                <a:ea typeface="ＭＳ Ｐゴシック" charset="0"/>
              </a:rPr>
              <a:t>th</a:t>
            </a:r>
            <a:r>
              <a:rPr lang="en-US" dirty="0" smtClean="0">
                <a:solidFill>
                  <a:srgbClr val="FF0000"/>
                </a:solidFill>
                <a:ea typeface="ＭＳ Ｐゴシック" charset="0"/>
              </a:rPr>
              <a:t>)</a:t>
            </a:r>
            <a:endParaRPr lang="en-US" dirty="0">
              <a:solidFill>
                <a:srgbClr val="FF0000"/>
              </a:solidFill>
              <a:ea typeface="ＭＳ Ｐゴシック" charset="0"/>
            </a:endParaRPr>
          </a:p>
          <a:p>
            <a:pPr lvl="1">
              <a:lnSpc>
                <a:spcPct val="85000"/>
              </a:lnSpc>
              <a:defRPr/>
            </a:pPr>
            <a:r>
              <a:rPr lang="en-US" dirty="0">
                <a:ea typeface="ＭＳ Ｐゴシック" charset="0"/>
              </a:rPr>
              <a:t>If you are not serious about </a:t>
            </a:r>
            <a:r>
              <a:rPr lang="en-US" dirty="0" smtClean="0">
                <a:ea typeface="ＭＳ Ｐゴシック" charset="0"/>
              </a:rPr>
              <a:t>taking this class, </a:t>
            </a:r>
            <a:r>
              <a:rPr lang="en-US" dirty="0">
                <a:ea typeface="ＭＳ Ｐゴシック" charset="0"/>
              </a:rPr>
              <a:t>please drop early </a:t>
            </a:r>
          </a:p>
          <a:p>
            <a:pPr lvl="2">
              <a:lnSpc>
                <a:spcPct val="85000"/>
              </a:lnSpc>
              <a:defRPr/>
            </a:pPr>
            <a:r>
              <a:rPr lang="en-US" dirty="0">
                <a:ea typeface="ＭＳ Ｐゴシック" charset="0"/>
              </a:rPr>
              <a:t>Department will continue to admit students as other students </a:t>
            </a:r>
            <a:r>
              <a:rPr lang="en-US" dirty="0" smtClean="0">
                <a:ea typeface="ＭＳ Ｐゴシック" charset="0"/>
              </a:rPr>
              <a:t>drop</a:t>
            </a:r>
          </a:p>
          <a:p>
            <a:pPr lvl="1">
              <a:lnSpc>
                <a:spcPct val="85000"/>
              </a:lnSpc>
              <a:defRPr/>
            </a:pPr>
            <a:r>
              <a:rPr lang="en-US" dirty="0" smtClean="0">
                <a:ea typeface="ＭＳ Ｐゴシック" charset="0"/>
              </a:rPr>
              <a:t>Really hard to drop afterwards!  </a:t>
            </a:r>
          </a:p>
          <a:p>
            <a:pPr lvl="2">
              <a:lnSpc>
                <a:spcPct val="85000"/>
              </a:lnSpc>
              <a:defRPr/>
            </a:pPr>
            <a:r>
              <a:rPr lang="en-US" dirty="0" smtClean="0">
                <a:ea typeface="ＭＳ Ｐゴシック" charset="0"/>
              </a:rPr>
              <a:t>Don’t forget to keep up with work if you are still on the waitlist!</a:t>
            </a:r>
          </a:p>
          <a:p>
            <a:pPr>
              <a:lnSpc>
                <a:spcPct val="85000"/>
              </a:lnSpc>
              <a:defRPr/>
            </a:pPr>
            <a:r>
              <a:rPr lang="en-US" dirty="0" smtClean="0">
                <a:solidFill>
                  <a:srgbClr val="FF0000"/>
                </a:solidFill>
                <a:ea typeface="ＭＳ Ｐゴシック" charset="0"/>
              </a:rPr>
              <a:t>As long as you are on the waitlist or applying for concurrent enrollment,</a:t>
            </a:r>
            <a:br>
              <a:rPr lang="en-US" dirty="0" smtClean="0">
                <a:solidFill>
                  <a:srgbClr val="FF0000"/>
                </a:solidFill>
                <a:ea typeface="ＭＳ Ｐゴシック" charset="0"/>
              </a:rPr>
            </a:br>
            <a:r>
              <a:rPr lang="en-US" dirty="0" smtClean="0">
                <a:solidFill>
                  <a:srgbClr val="FF0000"/>
                </a:solidFill>
                <a:ea typeface="ＭＳ Ｐゴシック" charset="0"/>
              </a:rPr>
              <a:t>you must do the work!</a:t>
            </a:r>
            <a:endParaRPr lang="en-US" dirty="0">
              <a:ea typeface="ＭＳ Ｐゴシック" charset="0"/>
            </a:endParaRPr>
          </a:p>
          <a:p>
            <a:pPr lvl="1">
              <a:lnSpc>
                <a:spcPct val="85000"/>
              </a:lnSpc>
              <a:defRPr/>
            </a:pPr>
            <a:r>
              <a:rPr lang="en-US" dirty="0" smtClean="0">
                <a:solidFill>
                  <a:srgbClr val="FF0000"/>
                </a:solidFill>
                <a:ea typeface="ＭＳ Ｐゴシック" charset="0"/>
              </a:rPr>
              <a:t>If you are no longer interested in the course, please remove yourself from waitlist</a:t>
            </a:r>
          </a:p>
        </p:txBody>
      </p:sp>
    </p:spTree>
    <p:extLst>
      <p:ext uri="{BB962C8B-B14F-4D97-AF65-F5344CB8AC3E}">
        <p14:creationId xmlns:p14="http://schemas.microsoft.com/office/powerpoint/2010/main" val="3834306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Infrastructure, Textbook &amp; Readings</a:t>
            </a:r>
          </a:p>
        </p:txBody>
      </p:sp>
      <p:sp>
        <p:nvSpPr>
          <p:cNvPr id="37890" name="Content Placeholder 2"/>
          <p:cNvSpPr>
            <a:spLocks noGrp="1"/>
          </p:cNvSpPr>
          <p:nvPr>
            <p:ph idx="1"/>
          </p:nvPr>
        </p:nvSpPr>
        <p:spPr>
          <a:xfrm>
            <a:off x="381000" y="703384"/>
            <a:ext cx="8903299" cy="6002215"/>
          </a:xfrm>
        </p:spPr>
        <p:txBody>
          <a:bodyPr>
            <a:normAutofit lnSpcReduction="10000"/>
          </a:bodyPr>
          <a:lstStyle/>
          <a:p>
            <a:pPr>
              <a:tabLst>
                <a:tab pos="1265238" algn="l"/>
              </a:tabLst>
              <a:defRPr/>
            </a:pPr>
            <a:r>
              <a:rPr lang="en-US" sz="2200" dirty="0">
                <a:ea typeface="ＭＳ Ｐゴシック" charset="0"/>
              </a:rPr>
              <a:t>Infrastructure</a:t>
            </a:r>
          </a:p>
          <a:p>
            <a:pPr lvl="1">
              <a:tabLst>
                <a:tab pos="1265238" algn="l"/>
              </a:tabLst>
              <a:defRPr/>
            </a:pPr>
            <a:r>
              <a:rPr lang="en-US" sz="2000" dirty="0">
                <a:ea typeface="ＭＳ Ｐゴシック" charset="0"/>
              </a:rPr>
              <a:t>Website: 	</a:t>
            </a:r>
            <a:r>
              <a:rPr lang="en-US" sz="1800" b="1" dirty="0">
                <a:solidFill>
                  <a:srgbClr val="FF0000"/>
                </a:solidFill>
                <a:latin typeface="Courier New" panose="02070309020205020404" pitchFamily="49" charset="0"/>
                <a:ea typeface="ＭＳ Ｐゴシック" charset="0"/>
                <a:cs typeface="Courier New" panose="02070309020205020404" pitchFamily="49" charset="0"/>
              </a:rPr>
              <a:t>http://cs162.eecs.berkeley.edu</a:t>
            </a:r>
          </a:p>
          <a:p>
            <a:pPr lvl="1">
              <a:tabLst>
                <a:tab pos="1265238" algn="l"/>
              </a:tabLst>
              <a:defRPr/>
            </a:pPr>
            <a:r>
              <a:rPr lang="en-US" sz="2000" dirty="0">
                <a:ea typeface="ＭＳ Ｐゴシック" charset="0"/>
              </a:rPr>
              <a:t>Piazza: 	</a:t>
            </a:r>
            <a:r>
              <a:rPr lang="en-US" sz="1800" b="1" dirty="0">
                <a:solidFill>
                  <a:srgbClr val="FF0000"/>
                </a:solidFill>
                <a:latin typeface="Courier New" panose="02070309020205020404" pitchFamily="49" charset="0"/>
                <a:ea typeface="ＭＳ Ｐゴシック" charset="0"/>
                <a:cs typeface="Courier New" panose="02070309020205020404" pitchFamily="49" charset="0"/>
              </a:rPr>
              <a:t>https://</a:t>
            </a:r>
            <a:r>
              <a:rPr lang="en-US" sz="1800" b="1" dirty="0" smtClean="0">
                <a:solidFill>
                  <a:srgbClr val="FF0000"/>
                </a:solidFill>
                <a:latin typeface="Courier New" panose="02070309020205020404" pitchFamily="49" charset="0"/>
                <a:ea typeface="ＭＳ Ｐゴシック" charset="0"/>
                <a:cs typeface="Courier New" panose="02070309020205020404" pitchFamily="49" charset="0"/>
              </a:rPr>
              <a:t>piazza.com/berkeley/spring2022/cs162</a:t>
            </a:r>
            <a:endParaRPr lang="en-US" sz="1800" b="1" dirty="0" smtClean="0">
              <a:solidFill>
                <a:srgbClr val="FF0000"/>
              </a:solidFill>
              <a:latin typeface="Courier New" panose="02070309020205020404" pitchFamily="49" charset="0"/>
              <a:ea typeface="ＭＳ Ｐゴシック" charset="0"/>
              <a:cs typeface="Courier New" panose="02070309020205020404" pitchFamily="49" charset="0"/>
            </a:endParaRPr>
          </a:p>
          <a:p>
            <a:pPr lvl="1">
              <a:tabLst>
                <a:tab pos="1265238" algn="l"/>
              </a:tabLst>
              <a:defRPr/>
            </a:pPr>
            <a:r>
              <a:rPr lang="en-US" sz="2000" dirty="0" smtClean="0">
                <a:ea typeface="ＭＳ Ｐゴシック" charset="0"/>
              </a:rPr>
              <a:t>Lecture Recordings: Tentatively as links off main class page (next day)</a:t>
            </a:r>
          </a:p>
          <a:p>
            <a:pPr>
              <a:tabLst>
                <a:tab pos="1265238" algn="l"/>
              </a:tabLst>
              <a:defRPr/>
            </a:pPr>
            <a:r>
              <a:rPr lang="en-US" sz="2200" dirty="0" smtClean="0">
                <a:ea typeface="ＭＳ Ｐゴシック" charset="0"/>
              </a:rPr>
              <a:t>Textbook</a:t>
            </a:r>
            <a:r>
              <a:rPr lang="en-US" sz="2200" dirty="0">
                <a:ea typeface="ＭＳ Ｐゴシック" charset="0"/>
              </a:rPr>
              <a:t>: Operating Systems: Principles and Practice </a:t>
            </a:r>
            <a:br>
              <a:rPr lang="en-US" sz="2200" dirty="0">
                <a:ea typeface="ＭＳ Ｐゴシック" charset="0"/>
              </a:rPr>
            </a:br>
            <a:r>
              <a:rPr lang="en-US" sz="2200" dirty="0">
                <a:ea typeface="ＭＳ Ｐゴシック" charset="0"/>
              </a:rPr>
              <a:t>(2nd Edition)  Anderson and </a:t>
            </a:r>
            <a:r>
              <a:rPr lang="en-US" sz="2200" dirty="0" err="1" smtClean="0">
                <a:ea typeface="ＭＳ Ｐゴシック" charset="0"/>
              </a:rPr>
              <a:t>Dahlin</a:t>
            </a:r>
            <a:endParaRPr lang="en-US" sz="2200" dirty="0">
              <a:ea typeface="ＭＳ Ｐゴシック" charset="0"/>
            </a:endParaRPr>
          </a:p>
          <a:p>
            <a:pPr lvl="1">
              <a:tabLst>
                <a:tab pos="1265238" algn="l"/>
              </a:tabLst>
              <a:defRPr/>
            </a:pPr>
            <a:r>
              <a:rPr lang="en-US" sz="2000" dirty="0" smtClean="0">
                <a:ea typeface="ＭＳ Ｐゴシック" charset="0"/>
              </a:rPr>
              <a:t>Suggested readings posted along with lectures</a:t>
            </a:r>
            <a:endParaRPr lang="en-US" sz="2000" dirty="0">
              <a:ea typeface="ＭＳ Ｐゴシック" charset="0"/>
            </a:endParaRPr>
          </a:p>
          <a:p>
            <a:pPr lvl="1">
              <a:tabLst>
                <a:tab pos="1265238" algn="l"/>
              </a:tabLst>
              <a:defRPr/>
            </a:pPr>
            <a:r>
              <a:rPr lang="en-US" sz="2000" dirty="0" smtClean="0">
                <a:ea typeface="ＭＳ Ｐゴシック" charset="0"/>
              </a:rPr>
              <a:t>Try to keep up with material in book as well as lectures</a:t>
            </a:r>
            <a:endParaRPr lang="en-US" sz="2000" dirty="0">
              <a:ea typeface="ＭＳ Ｐゴシック" charset="0"/>
            </a:endParaRPr>
          </a:p>
          <a:p>
            <a:pPr>
              <a:tabLst>
                <a:tab pos="1265238" algn="l"/>
              </a:tabLst>
              <a:defRPr/>
            </a:pPr>
            <a:r>
              <a:rPr lang="en-US" sz="2200" dirty="0" smtClean="0">
                <a:ea typeface="ＭＳ Ｐゴシック" charset="0"/>
              </a:rPr>
              <a:t>Supplementary Material</a:t>
            </a:r>
          </a:p>
          <a:p>
            <a:pPr lvl="1"/>
            <a:r>
              <a:rPr lang="en-US" sz="1800" dirty="0"/>
              <a:t>Operating Systems: Three Easy Pieces, </a:t>
            </a:r>
            <a:r>
              <a:rPr lang="en-US" sz="1800" dirty="0" smtClean="0"/>
              <a:t/>
            </a:r>
            <a:br>
              <a:rPr lang="en-US" sz="1800" dirty="0" smtClean="0"/>
            </a:br>
            <a:r>
              <a:rPr lang="en-US" sz="1800" dirty="0" smtClean="0"/>
              <a:t>by </a:t>
            </a:r>
            <a:r>
              <a:rPr lang="en-US" sz="1800" dirty="0" err="1"/>
              <a:t>Remzi</a:t>
            </a:r>
            <a:r>
              <a:rPr lang="en-US" sz="1800" dirty="0"/>
              <a:t> and Andrea </a:t>
            </a:r>
            <a:r>
              <a:rPr lang="en-US" sz="1800" dirty="0" err="1"/>
              <a:t>Arpaci-Dusseau</a:t>
            </a:r>
            <a:r>
              <a:rPr lang="en-US" sz="1800" dirty="0"/>
              <a:t>, available for free online</a:t>
            </a:r>
          </a:p>
          <a:p>
            <a:pPr lvl="1"/>
            <a:r>
              <a:rPr lang="en-US" sz="1800" dirty="0"/>
              <a:t>Linux Kernel Development, 3</a:t>
            </a:r>
            <a:r>
              <a:rPr lang="en-US" sz="1800" baseline="30000" dirty="0"/>
              <a:t>rd</a:t>
            </a:r>
            <a:r>
              <a:rPr lang="en-US" sz="1800" dirty="0"/>
              <a:t> edition, by Robert </a:t>
            </a:r>
            <a:r>
              <a:rPr lang="en-US" sz="1800" dirty="0" smtClean="0"/>
              <a:t>Love</a:t>
            </a:r>
            <a:endParaRPr lang="en-US" sz="1800" dirty="0">
              <a:ea typeface="ＭＳ Ｐゴシック" charset="0"/>
            </a:endParaRPr>
          </a:p>
          <a:p>
            <a:pPr>
              <a:tabLst>
                <a:tab pos="1265238" algn="l"/>
              </a:tabLst>
              <a:defRPr/>
            </a:pPr>
            <a:r>
              <a:rPr lang="en-US" sz="2200" dirty="0">
                <a:ea typeface="ＭＳ Ｐゴシック" charset="0"/>
              </a:rPr>
              <a:t>Online supplements</a:t>
            </a:r>
          </a:p>
          <a:p>
            <a:pPr lvl="1">
              <a:tabLst>
                <a:tab pos="1265238" algn="l"/>
              </a:tabLst>
              <a:defRPr/>
            </a:pPr>
            <a:r>
              <a:rPr lang="en-US" sz="2000" dirty="0">
                <a:ea typeface="ＭＳ Ｐゴシック" charset="0"/>
              </a:rPr>
              <a:t>See course website</a:t>
            </a:r>
          </a:p>
          <a:p>
            <a:pPr lvl="1">
              <a:tabLst>
                <a:tab pos="1265238" algn="l"/>
              </a:tabLst>
              <a:defRPr/>
            </a:pPr>
            <a:r>
              <a:rPr lang="en-US" sz="2000" dirty="0">
                <a:ea typeface="ＭＳ Ｐゴシック" charset="0"/>
              </a:rPr>
              <a:t>Includes Appendices, sample problems, etc.</a:t>
            </a:r>
          </a:p>
          <a:p>
            <a:pPr lvl="1">
              <a:tabLst>
                <a:tab pos="1265238" algn="l"/>
              </a:tabLst>
              <a:defRPr/>
            </a:pPr>
            <a:r>
              <a:rPr lang="en-US" sz="2000" dirty="0">
                <a:ea typeface="ＭＳ Ｐゴシック" charset="0"/>
              </a:rPr>
              <a:t>Networking, Databases, Software </a:t>
            </a:r>
            <a:r>
              <a:rPr lang="en-US" sz="2000" dirty="0" err="1">
                <a:ea typeface="ＭＳ Ｐゴシック" charset="0"/>
              </a:rPr>
              <a:t>Eng</a:t>
            </a:r>
            <a:r>
              <a:rPr lang="en-US" sz="2000" dirty="0">
                <a:ea typeface="ＭＳ Ｐゴシック" charset="0"/>
              </a:rPr>
              <a:t>, Security</a:t>
            </a:r>
          </a:p>
          <a:p>
            <a:pPr lvl="1">
              <a:tabLst>
                <a:tab pos="1265238" algn="l"/>
              </a:tabLst>
              <a:defRPr/>
            </a:pPr>
            <a:r>
              <a:rPr lang="en-US" sz="2000" dirty="0">
                <a:solidFill>
                  <a:srgbClr val="FF0000"/>
                </a:solidFill>
                <a:ea typeface="ＭＳ Ｐゴシック" charset="0"/>
              </a:rPr>
              <a:t>Some Research Papers! </a:t>
            </a:r>
          </a:p>
          <a:p>
            <a:pPr>
              <a:tabLst>
                <a:tab pos="1265238" algn="l"/>
              </a:tabLst>
              <a:defRPr/>
            </a:pPr>
            <a:endParaRPr lang="en-US" sz="2200" dirty="0">
              <a:ea typeface="ＭＳ Ｐゴシック" charset="0"/>
            </a:endParaRPr>
          </a:p>
        </p:txBody>
      </p:sp>
      <p:pic>
        <p:nvPicPr>
          <p:cNvPr id="6" name="Picture 5">
            <a:extLst>
              <a:ext uri="{FF2B5EF4-FFF2-40B4-BE49-F238E27FC236}">
                <a16:creationId xmlns:a16="http://schemas.microsoft.com/office/drawing/2014/main" id="{8AB33325-2E22-49B0-AAE0-2B4BDB3D11D7}"/>
              </a:ext>
            </a:extLst>
          </p:cNvPr>
          <p:cNvPicPr>
            <a:picLocks noChangeAspect="1"/>
          </p:cNvPicPr>
          <p:nvPr/>
        </p:nvPicPr>
        <p:blipFill>
          <a:blip r:embed="rId2"/>
          <a:stretch>
            <a:fillRect/>
          </a:stretch>
        </p:blipFill>
        <p:spPr>
          <a:xfrm>
            <a:off x="9448800" y="685800"/>
            <a:ext cx="1828800" cy="2427667"/>
          </a:xfrm>
          <a:prstGeom prst="rect">
            <a:avLst/>
          </a:prstGeom>
          <a:ln>
            <a:solidFill>
              <a:schemeClr val="tx1"/>
            </a:solidFill>
          </a:ln>
        </p:spPr>
      </p:pic>
      <p:pic>
        <p:nvPicPr>
          <p:cNvPr id="7" name="Picture 6">
            <a:extLst>
              <a:ext uri="{FF2B5EF4-FFF2-40B4-BE49-F238E27FC236}">
                <a16:creationId xmlns:a16="http://schemas.microsoft.com/office/drawing/2014/main" id="{17C11C20-D592-47F7-91C2-3DE51CF6CA01}"/>
              </a:ext>
            </a:extLst>
          </p:cNvPr>
          <p:cNvPicPr>
            <a:picLocks noChangeAspect="1"/>
          </p:cNvPicPr>
          <p:nvPr/>
        </p:nvPicPr>
        <p:blipFill>
          <a:blip r:embed="rId3"/>
          <a:stretch>
            <a:fillRect/>
          </a:stretch>
        </p:blipFill>
        <p:spPr>
          <a:xfrm>
            <a:off x="8471877" y="3276600"/>
            <a:ext cx="1116576" cy="1747683"/>
          </a:xfrm>
          <a:prstGeom prst="rect">
            <a:avLst/>
          </a:prstGeom>
        </p:spPr>
      </p:pic>
      <p:pic>
        <p:nvPicPr>
          <p:cNvPr id="8" name="Picture 7">
            <a:extLst>
              <a:ext uri="{FF2B5EF4-FFF2-40B4-BE49-F238E27FC236}">
                <a16:creationId xmlns:a16="http://schemas.microsoft.com/office/drawing/2014/main" id="{76E4C651-554B-4DF4-8239-B55DD36478FC}"/>
              </a:ext>
            </a:extLst>
          </p:cNvPr>
          <p:cNvPicPr>
            <a:picLocks noChangeAspect="1"/>
          </p:cNvPicPr>
          <p:nvPr/>
        </p:nvPicPr>
        <p:blipFill>
          <a:blip r:embed="rId4"/>
          <a:stretch>
            <a:fillRect/>
          </a:stretch>
        </p:blipFill>
        <p:spPr>
          <a:xfrm>
            <a:off x="9917455" y="3288117"/>
            <a:ext cx="1348422" cy="1736166"/>
          </a:xfrm>
          <a:prstGeom prst="rect">
            <a:avLst/>
          </a:prstGeom>
        </p:spPr>
      </p:pic>
    </p:spTree>
    <p:extLst>
      <p:ext uri="{BB962C8B-B14F-4D97-AF65-F5344CB8AC3E}">
        <p14:creationId xmlns:p14="http://schemas.microsoft.com/office/powerpoint/2010/main" val="169777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additive="base">
                                        <p:cTn id="7" dur="500" fill="hold"/>
                                        <p:tgtEl>
                                          <p:spTgt spid="3789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9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anim calcmode="lin" valueType="num">
                                      <p:cBhvr additive="base">
                                        <p:cTn id="11" dur="500" fill="hold"/>
                                        <p:tgtEl>
                                          <p:spTgt spid="37890">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890">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anim calcmode="lin" valueType="num">
                                      <p:cBhvr additive="base">
                                        <p:cTn id="15" dur="500" fill="hold"/>
                                        <p:tgtEl>
                                          <p:spTgt spid="37890">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7890">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anim calcmode="lin" valueType="num">
                                      <p:cBhvr additive="base">
                                        <p:cTn id="19" dur="500" fill="hold"/>
                                        <p:tgtEl>
                                          <p:spTgt spid="37890">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89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7890">
                                            <p:txEl>
                                              <p:pRg st="4" end="4"/>
                                            </p:txEl>
                                          </p:spTgt>
                                        </p:tgtEl>
                                        <p:attrNameLst>
                                          <p:attrName>style.visibility</p:attrName>
                                        </p:attrNameLst>
                                      </p:cBhvr>
                                      <p:to>
                                        <p:strVal val="visible"/>
                                      </p:to>
                                    </p:set>
                                    <p:anim calcmode="lin" valueType="num">
                                      <p:cBhvr additive="base">
                                        <p:cTn id="25" dur="500" fill="hold"/>
                                        <p:tgtEl>
                                          <p:spTgt spid="37890">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890">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7890">
                                            <p:txEl>
                                              <p:pRg st="5" end="5"/>
                                            </p:txEl>
                                          </p:spTgt>
                                        </p:tgtEl>
                                        <p:attrNameLst>
                                          <p:attrName>style.visibility</p:attrName>
                                        </p:attrNameLst>
                                      </p:cBhvr>
                                      <p:to>
                                        <p:strVal val="visible"/>
                                      </p:to>
                                    </p:set>
                                    <p:anim calcmode="lin" valueType="num">
                                      <p:cBhvr additive="base">
                                        <p:cTn id="29" dur="500" fill="hold"/>
                                        <p:tgtEl>
                                          <p:spTgt spid="37890">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7890">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7890">
                                            <p:txEl>
                                              <p:pRg st="6" end="6"/>
                                            </p:txEl>
                                          </p:spTgt>
                                        </p:tgtEl>
                                        <p:attrNameLst>
                                          <p:attrName>style.visibility</p:attrName>
                                        </p:attrNameLst>
                                      </p:cBhvr>
                                      <p:to>
                                        <p:strVal val="visible"/>
                                      </p:to>
                                    </p:set>
                                    <p:anim calcmode="lin" valueType="num">
                                      <p:cBhvr additive="base">
                                        <p:cTn id="33" dur="500" fill="hold"/>
                                        <p:tgtEl>
                                          <p:spTgt spid="37890">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7890">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7890">
                                            <p:txEl>
                                              <p:pRg st="7" end="7"/>
                                            </p:txEl>
                                          </p:spTgt>
                                        </p:tgtEl>
                                        <p:attrNameLst>
                                          <p:attrName>style.visibility</p:attrName>
                                        </p:attrNameLst>
                                      </p:cBhvr>
                                      <p:to>
                                        <p:strVal val="visible"/>
                                      </p:to>
                                    </p:set>
                                    <p:anim calcmode="lin" valueType="num">
                                      <p:cBhvr additive="base">
                                        <p:cTn id="43" dur="500" fill="hold"/>
                                        <p:tgtEl>
                                          <p:spTgt spid="37890">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890">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890">
                                            <p:txEl>
                                              <p:pRg st="8" end="8"/>
                                            </p:txEl>
                                          </p:spTgt>
                                        </p:tgtEl>
                                        <p:attrNameLst>
                                          <p:attrName>style.visibility</p:attrName>
                                        </p:attrNameLst>
                                      </p:cBhvr>
                                      <p:to>
                                        <p:strVal val="visible"/>
                                      </p:to>
                                    </p:set>
                                    <p:anim calcmode="lin" valueType="num">
                                      <p:cBhvr additive="base">
                                        <p:cTn id="47" dur="500" fill="hold"/>
                                        <p:tgtEl>
                                          <p:spTgt spid="37890">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7890">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7890">
                                            <p:txEl>
                                              <p:pRg st="9" end="9"/>
                                            </p:txEl>
                                          </p:spTgt>
                                        </p:tgtEl>
                                        <p:attrNameLst>
                                          <p:attrName>style.visibility</p:attrName>
                                        </p:attrNameLst>
                                      </p:cBhvr>
                                      <p:to>
                                        <p:strVal val="visible"/>
                                      </p:to>
                                    </p:set>
                                    <p:anim calcmode="lin" valueType="num">
                                      <p:cBhvr additive="base">
                                        <p:cTn id="51" dur="500" fill="hold"/>
                                        <p:tgtEl>
                                          <p:spTgt spid="37890">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7890">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1+#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37890">
                                            <p:txEl>
                                              <p:pRg st="10" end="10"/>
                                            </p:txEl>
                                          </p:spTgt>
                                        </p:tgtEl>
                                        <p:attrNameLst>
                                          <p:attrName>style.visibility</p:attrName>
                                        </p:attrNameLst>
                                      </p:cBhvr>
                                      <p:to>
                                        <p:strVal val="visible"/>
                                      </p:to>
                                    </p:set>
                                    <p:anim calcmode="lin" valueType="num">
                                      <p:cBhvr additive="base">
                                        <p:cTn id="65" dur="500" fill="hold"/>
                                        <p:tgtEl>
                                          <p:spTgt spid="37890">
                                            <p:txEl>
                                              <p:pRg st="10" end="10"/>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7890">
                                            <p:txEl>
                                              <p:pRg st="10" end="10"/>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7890">
                                            <p:txEl>
                                              <p:pRg st="11" end="11"/>
                                            </p:txEl>
                                          </p:spTgt>
                                        </p:tgtEl>
                                        <p:attrNameLst>
                                          <p:attrName>style.visibility</p:attrName>
                                        </p:attrNameLst>
                                      </p:cBhvr>
                                      <p:to>
                                        <p:strVal val="visible"/>
                                      </p:to>
                                    </p:set>
                                    <p:anim calcmode="lin" valueType="num">
                                      <p:cBhvr additive="base">
                                        <p:cTn id="69" dur="500" fill="hold"/>
                                        <p:tgtEl>
                                          <p:spTgt spid="37890">
                                            <p:txEl>
                                              <p:pRg st="11" end="11"/>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7890">
                                            <p:txEl>
                                              <p:pRg st="11" end="11"/>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7890">
                                            <p:txEl>
                                              <p:pRg st="12" end="12"/>
                                            </p:txEl>
                                          </p:spTgt>
                                        </p:tgtEl>
                                        <p:attrNameLst>
                                          <p:attrName>style.visibility</p:attrName>
                                        </p:attrNameLst>
                                      </p:cBhvr>
                                      <p:to>
                                        <p:strVal val="visible"/>
                                      </p:to>
                                    </p:set>
                                    <p:anim calcmode="lin" valueType="num">
                                      <p:cBhvr additive="base">
                                        <p:cTn id="73" dur="500" fill="hold"/>
                                        <p:tgtEl>
                                          <p:spTgt spid="37890">
                                            <p:txEl>
                                              <p:pRg st="12" end="1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7890">
                                            <p:txEl>
                                              <p:pRg st="12" end="12"/>
                                            </p:txEl>
                                          </p:spTgt>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37890">
                                            <p:txEl>
                                              <p:pRg st="13" end="13"/>
                                            </p:txEl>
                                          </p:spTgt>
                                        </p:tgtEl>
                                        <p:attrNameLst>
                                          <p:attrName>style.visibility</p:attrName>
                                        </p:attrNameLst>
                                      </p:cBhvr>
                                      <p:to>
                                        <p:strVal val="visible"/>
                                      </p:to>
                                    </p:set>
                                    <p:anim calcmode="lin" valueType="num">
                                      <p:cBhvr additive="base">
                                        <p:cTn id="77" dur="500" fill="hold"/>
                                        <p:tgtEl>
                                          <p:spTgt spid="37890">
                                            <p:txEl>
                                              <p:pRg st="13" end="13"/>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37890">
                                            <p:txEl>
                                              <p:pRg st="13" end="13"/>
                                            </p:tx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7890">
                                            <p:txEl>
                                              <p:pRg st="14" end="14"/>
                                            </p:txEl>
                                          </p:spTgt>
                                        </p:tgtEl>
                                        <p:attrNameLst>
                                          <p:attrName>style.visibility</p:attrName>
                                        </p:attrNameLst>
                                      </p:cBhvr>
                                      <p:to>
                                        <p:strVal val="visible"/>
                                      </p:to>
                                    </p:set>
                                    <p:anim calcmode="lin" valueType="num">
                                      <p:cBhvr additive="base">
                                        <p:cTn id="81" dur="500" fill="hold"/>
                                        <p:tgtEl>
                                          <p:spTgt spid="37890">
                                            <p:txEl>
                                              <p:pRg st="14" end="14"/>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7890">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a:bodyPr>
          <a:lstStyle/>
          <a:p>
            <a:pPr>
              <a:lnSpc>
                <a:spcPct val="80000"/>
              </a:lnSpc>
              <a:defRPr/>
            </a:pPr>
            <a:r>
              <a:rPr lang="en-US" dirty="0">
                <a:ea typeface="ＭＳ Ｐゴシック" charset="0"/>
              </a:rPr>
              <a:t>OS Concepts: How to Navigate as a Systems Programmer!</a:t>
            </a:r>
          </a:p>
          <a:p>
            <a:pPr lvl="1">
              <a:lnSpc>
                <a:spcPct val="80000"/>
              </a:lnSpc>
              <a:defRPr/>
            </a:pPr>
            <a:r>
              <a:rPr lang="en-US" dirty="0">
                <a:ea typeface="ＭＳ Ｐゴシック" charset="0"/>
              </a:rPr>
              <a:t>Process, I/O, Networks and Virtual Machines</a:t>
            </a:r>
          </a:p>
          <a:p>
            <a:pPr>
              <a:lnSpc>
                <a:spcPct val="80000"/>
              </a:lnSpc>
              <a:defRPr/>
            </a:pPr>
            <a:r>
              <a:rPr lang="en-US" dirty="0">
                <a:ea typeface="ＭＳ Ｐゴシック" charset="0"/>
              </a:rPr>
              <a:t>Concurrency</a:t>
            </a:r>
          </a:p>
          <a:p>
            <a:pPr lvl="1">
              <a:lnSpc>
                <a:spcPct val="80000"/>
              </a:lnSpc>
              <a:defRPr/>
            </a:pPr>
            <a:r>
              <a:rPr lang="en-US" dirty="0">
                <a:ea typeface="ＭＳ Ｐゴシック" charset="0"/>
              </a:rPr>
              <a:t>Threads, scheduling, locks, deadlock, scalability, fairness</a:t>
            </a:r>
          </a:p>
          <a:p>
            <a:pPr>
              <a:lnSpc>
                <a:spcPct val="80000"/>
              </a:lnSpc>
              <a:defRPr/>
            </a:pPr>
            <a:r>
              <a:rPr lang="en-US" dirty="0">
                <a:ea typeface="ＭＳ Ｐゴシック" charset="0"/>
              </a:rPr>
              <a:t>Address Space</a:t>
            </a:r>
          </a:p>
          <a:p>
            <a:pPr lvl="1">
              <a:lnSpc>
                <a:spcPct val="80000"/>
              </a:lnSpc>
              <a:defRPr/>
            </a:pPr>
            <a:r>
              <a:rPr lang="en-US" dirty="0">
                <a:ea typeface="ＭＳ Ｐゴシック" charset="0"/>
              </a:rPr>
              <a:t>Virtual memory, address translation, protection, sharing</a:t>
            </a:r>
          </a:p>
          <a:p>
            <a:pPr>
              <a:lnSpc>
                <a:spcPct val="80000"/>
              </a:lnSpc>
              <a:defRPr/>
            </a:pPr>
            <a:r>
              <a:rPr lang="en-US" dirty="0">
                <a:ea typeface="ＭＳ Ｐゴシック" charset="0"/>
              </a:rPr>
              <a:t>File Systems</a:t>
            </a:r>
          </a:p>
          <a:p>
            <a:pPr lvl="1">
              <a:lnSpc>
                <a:spcPct val="80000"/>
              </a:lnSpc>
              <a:defRPr/>
            </a:pPr>
            <a:r>
              <a:rPr lang="en-US" dirty="0">
                <a:ea typeface="ＭＳ Ｐゴシック" charset="0"/>
              </a:rPr>
              <a:t>I/O devices, file objects, storage, naming, caching, performance, paging, transactions, databases</a:t>
            </a:r>
          </a:p>
          <a:p>
            <a:pPr>
              <a:lnSpc>
                <a:spcPct val="80000"/>
              </a:lnSpc>
              <a:defRPr/>
            </a:pPr>
            <a:r>
              <a:rPr lang="en-US" dirty="0">
                <a:ea typeface="ＭＳ Ｐゴシック" charset="0"/>
              </a:rPr>
              <a:t>Distributed Systems</a:t>
            </a:r>
          </a:p>
          <a:p>
            <a:pPr lvl="1">
              <a:lnSpc>
                <a:spcPct val="80000"/>
              </a:lnSpc>
              <a:defRPr/>
            </a:pPr>
            <a:r>
              <a:rPr lang="en-US" dirty="0">
                <a:ea typeface="ＭＳ Ｐゴシック" charset="0"/>
              </a:rPr>
              <a:t>Protocols, N-Tiers, RPC, NFS, DHTs, Consistency, Scalability, multicast</a:t>
            </a:r>
          </a:p>
          <a:p>
            <a:pPr>
              <a:lnSpc>
                <a:spcPct val="80000"/>
              </a:lnSpc>
              <a:defRPr/>
            </a:pPr>
            <a:r>
              <a:rPr lang="en-US" dirty="0">
                <a:ea typeface="ＭＳ Ｐゴシック" charset="0"/>
              </a:rPr>
              <a:t>Reliability &amp; Security</a:t>
            </a:r>
          </a:p>
          <a:p>
            <a:pPr lvl="1">
              <a:lnSpc>
                <a:spcPct val="80000"/>
              </a:lnSpc>
              <a:defRPr/>
            </a:pPr>
            <a:r>
              <a:rPr lang="en-US" dirty="0">
                <a:ea typeface="ＭＳ Ｐゴシック" charset="0"/>
              </a:rPr>
              <a:t>Fault tolerance, protection, security</a:t>
            </a:r>
          </a:p>
          <a:p>
            <a:pPr>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688644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by Doing</a:t>
            </a:r>
          </a:p>
        </p:txBody>
      </p:sp>
      <p:sp>
        <p:nvSpPr>
          <p:cNvPr id="3" name="Content Placeholder 2"/>
          <p:cNvSpPr>
            <a:spLocks noGrp="1"/>
          </p:cNvSpPr>
          <p:nvPr>
            <p:ph idx="1"/>
          </p:nvPr>
        </p:nvSpPr>
        <p:spPr>
          <a:xfrm>
            <a:off x="609600" y="762000"/>
            <a:ext cx="9982200" cy="5867400"/>
          </a:xfrm>
        </p:spPr>
        <p:txBody>
          <a:bodyPr>
            <a:normAutofit/>
          </a:bodyPr>
          <a:lstStyle/>
          <a:p>
            <a:r>
              <a:rPr lang="en-US" dirty="0" smtClean="0"/>
              <a:t>Individual </a:t>
            </a:r>
            <a:r>
              <a:rPr lang="en-US" dirty="0" err="1"/>
              <a:t>Homeworks</a:t>
            </a:r>
            <a:r>
              <a:rPr lang="en-US" dirty="0"/>
              <a:t> (</a:t>
            </a:r>
            <a:r>
              <a:rPr lang="en-US" dirty="0" smtClean="0"/>
              <a:t>2-3 </a:t>
            </a:r>
            <a:r>
              <a:rPr lang="en-US" dirty="0"/>
              <a:t>weeks) - preliminary</a:t>
            </a:r>
          </a:p>
          <a:p>
            <a:pPr lvl="1"/>
            <a:r>
              <a:rPr lang="en-US" dirty="0"/>
              <a:t>0. Tools &amp; Environment, </a:t>
            </a:r>
            <a:r>
              <a:rPr lang="en-US" dirty="0" err="1"/>
              <a:t>Autograding</a:t>
            </a:r>
            <a:r>
              <a:rPr lang="en-US" dirty="0"/>
              <a:t>, recall C, </a:t>
            </a:r>
            <a:r>
              <a:rPr lang="en-US" dirty="0" smtClean="0"/>
              <a:t>executable</a:t>
            </a:r>
          </a:p>
          <a:p>
            <a:pPr lvl="1"/>
            <a:r>
              <a:rPr lang="en-US" dirty="0" smtClean="0"/>
              <a:t>1. Lists in C</a:t>
            </a:r>
            <a:endParaRPr lang="en-US" dirty="0"/>
          </a:p>
          <a:p>
            <a:pPr lvl="1"/>
            <a:r>
              <a:rPr lang="en-US" dirty="0" smtClean="0"/>
              <a:t>2. </a:t>
            </a:r>
            <a:r>
              <a:rPr lang="en-US" dirty="0"/>
              <a:t>BYOS – build your own shell</a:t>
            </a:r>
          </a:p>
          <a:p>
            <a:pPr lvl="1"/>
            <a:r>
              <a:rPr lang="en-US" dirty="0"/>
              <a:t>3</a:t>
            </a:r>
            <a:r>
              <a:rPr lang="en-US" dirty="0" smtClean="0"/>
              <a:t>. </a:t>
            </a:r>
            <a:r>
              <a:rPr lang="en-US" dirty="0"/>
              <a:t>Sockets &amp; Threads in HTTP server</a:t>
            </a:r>
          </a:p>
          <a:p>
            <a:pPr lvl="1"/>
            <a:r>
              <a:rPr lang="en-US" dirty="0"/>
              <a:t>4</a:t>
            </a:r>
            <a:r>
              <a:rPr lang="en-US" dirty="0" smtClean="0"/>
              <a:t>. </a:t>
            </a:r>
            <a:r>
              <a:rPr lang="en-US" dirty="0"/>
              <a:t>Memory mapping and </a:t>
            </a:r>
            <a:r>
              <a:rPr lang="en-US" dirty="0" smtClean="0"/>
              <a:t>management </a:t>
            </a:r>
            <a:endParaRPr lang="en-US" dirty="0" smtClean="0"/>
          </a:p>
          <a:p>
            <a:pPr lvl="1"/>
            <a:r>
              <a:rPr lang="en-US" dirty="0" smtClean="0"/>
              <a:t>5. </a:t>
            </a:r>
            <a:r>
              <a:rPr lang="en-US" dirty="0" smtClean="0"/>
              <a:t>MALLOC</a:t>
            </a:r>
            <a:endParaRPr lang="en-US" dirty="0" smtClean="0"/>
          </a:p>
          <a:p>
            <a:r>
              <a:rPr lang="en-US" dirty="0" smtClean="0"/>
              <a:t>Three </a:t>
            </a:r>
            <a:r>
              <a:rPr lang="en-US" dirty="0"/>
              <a:t>(and ½) Group Projects </a:t>
            </a:r>
          </a:p>
          <a:p>
            <a:pPr lvl="1"/>
            <a:r>
              <a:rPr lang="en-US" dirty="0"/>
              <a:t>0. Getting Started (Individual, before you have a group)</a:t>
            </a:r>
          </a:p>
          <a:p>
            <a:pPr lvl="1"/>
            <a:r>
              <a:rPr lang="en-US" dirty="0"/>
              <a:t>1. User-programs (exec &amp; </a:t>
            </a:r>
            <a:r>
              <a:rPr lang="en-US" dirty="0" err="1"/>
              <a:t>syscall</a:t>
            </a:r>
            <a:r>
              <a:rPr lang="en-US" dirty="0"/>
              <a:t>)</a:t>
            </a:r>
          </a:p>
          <a:p>
            <a:pPr lvl="1"/>
            <a:r>
              <a:rPr lang="en-US" dirty="0"/>
              <a:t>2. Threads &amp; Scheduling</a:t>
            </a:r>
          </a:p>
          <a:p>
            <a:pPr lvl="1"/>
            <a:r>
              <a:rPr lang="en-US" dirty="0"/>
              <a:t>3. File Systems</a:t>
            </a:r>
          </a:p>
          <a:p>
            <a:endParaRPr lang="en-US" dirty="0"/>
          </a:p>
        </p:txBody>
      </p:sp>
      <p:pic>
        <p:nvPicPr>
          <p:cNvPr id="13" name="Picture 12" descr="Life of an Educator - Dr. Justin Tarte: The 21st century ..."/>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886200"/>
            <a:ext cx="3710734" cy="2514600"/>
          </a:xfrm>
          <a:prstGeom prst="rect">
            <a:avLst/>
          </a:prstGeom>
        </p:spPr>
      </p:pic>
      <p:pic>
        <p:nvPicPr>
          <p:cNvPr id="4" name="Picture 3" descr="Carpenter Hummer Wood · Free vector graphic on Pixabay"/>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15400" y="914400"/>
            <a:ext cx="2400300" cy="2959274"/>
          </a:xfrm>
          <a:prstGeom prst="rect">
            <a:avLst/>
          </a:prstGeom>
        </p:spPr>
      </p:pic>
    </p:spTree>
    <p:extLst>
      <p:ext uri="{BB962C8B-B14F-4D97-AF65-F5344CB8AC3E}">
        <p14:creationId xmlns:p14="http://schemas.microsoft.com/office/powerpoint/2010/main" val="1439400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2517776" y="188876"/>
            <a:ext cx="7159625" cy="496925"/>
          </a:xfrm>
          <a:noFill/>
        </p:spPr>
        <p:txBody>
          <a:bodyPr vert="horz" wrap="square" lIns="63493" tIns="25397" rIns="63493" bIns="25397" numCol="1" anchor="t" anchorCtr="0" compatLnSpc="1">
            <a:prstTxWarp prst="textNoShape">
              <a:avLst/>
            </a:prstTxWarp>
            <a:spAutoFit/>
          </a:bodyPr>
          <a:lstStyle/>
          <a:p>
            <a:r>
              <a:rPr lang="en-US" dirty="0">
                <a:latin typeface="Helvetica" charset="0"/>
                <a:ea typeface="ＭＳ Ｐゴシック" charset="0"/>
                <a:cs typeface="ＭＳ Ｐゴシック" charset="0"/>
              </a:rPr>
              <a:t>Group Projects</a:t>
            </a:r>
          </a:p>
        </p:txBody>
      </p:sp>
      <p:sp>
        <p:nvSpPr>
          <p:cNvPr id="185347" name="Rectangle 3"/>
          <p:cNvSpPr>
            <a:spLocks noGrp="1" noChangeArrowheads="1"/>
          </p:cNvSpPr>
          <p:nvPr>
            <p:ph type="body" idx="1"/>
          </p:nvPr>
        </p:nvSpPr>
        <p:spPr>
          <a:xfrm>
            <a:off x="533400" y="762000"/>
            <a:ext cx="10820400" cy="6096000"/>
          </a:xfrm>
          <a:noFill/>
        </p:spPr>
        <p:txBody>
          <a:bodyPr vert="horz" wrap="square" lIns="63493" tIns="25397" rIns="63493" bIns="25397" numCol="1" anchor="t" anchorCtr="0" compatLnSpc="1">
            <a:prstTxWarp prst="textNoShape">
              <a:avLst/>
            </a:prstTxWarp>
            <a:normAutofit lnSpcReduction="10000"/>
          </a:bodyPr>
          <a:lstStyle/>
          <a:p>
            <a:r>
              <a:rPr lang="en-US" dirty="0">
                <a:latin typeface="Helvetica" charset="0"/>
                <a:ea typeface="ＭＳ Ｐゴシック" charset="0"/>
                <a:cs typeface="ＭＳ Ｐゴシック" charset="0"/>
              </a:rPr>
              <a:t>Project teams have 4 </a:t>
            </a:r>
            <a:r>
              <a:rPr lang="en-US" dirty="0" smtClean="0">
                <a:latin typeface="Helvetica" charset="0"/>
                <a:ea typeface="ＭＳ Ｐゴシック" charset="0"/>
                <a:cs typeface="ＭＳ Ｐゴシック" charset="0"/>
              </a:rPr>
              <a:t>members! </a:t>
            </a:r>
            <a:endParaRPr lang="en-US" dirty="0">
              <a:latin typeface="Helvetica" charset="0"/>
              <a:ea typeface="ＭＳ Ｐゴシック" charset="0"/>
              <a:cs typeface="ＭＳ Ｐゴシック" charset="0"/>
            </a:endParaRPr>
          </a:p>
          <a:p>
            <a:pPr lvl="1"/>
            <a:r>
              <a:rPr lang="en-US" dirty="0">
                <a:latin typeface="Helvetica" charset="0"/>
                <a:ea typeface="ＭＳ Ｐゴシック" charset="0"/>
                <a:cs typeface="ＭＳ Ｐゴシック" charset="0"/>
              </a:rPr>
              <a:t>never 5, 3 </a:t>
            </a:r>
            <a:r>
              <a:rPr lang="en-US" dirty="0" smtClean="0">
                <a:latin typeface="Helvetica" charset="0"/>
                <a:ea typeface="ＭＳ Ｐゴシック" charset="0"/>
                <a:cs typeface="ＭＳ Ｐゴシック" charset="0"/>
              </a:rPr>
              <a:t>requires </a:t>
            </a:r>
            <a:r>
              <a:rPr lang="en-US" dirty="0">
                <a:latin typeface="Helvetica" charset="0"/>
                <a:ea typeface="ＭＳ Ｐゴシック" charset="0"/>
                <a:cs typeface="ＭＳ Ｐゴシック" charset="0"/>
              </a:rPr>
              <a:t>serious </a:t>
            </a:r>
            <a:r>
              <a:rPr lang="en-US" dirty="0" smtClean="0">
                <a:latin typeface="Helvetica" charset="0"/>
                <a:ea typeface="ＭＳ Ｐゴシック" charset="0"/>
                <a:cs typeface="ＭＳ Ｐゴシック" charset="0"/>
              </a:rPr>
              <a:t>justification</a:t>
            </a:r>
            <a:endParaRPr lang="en-US" dirty="0">
              <a:latin typeface="Helvetica" charset="0"/>
              <a:ea typeface="ＭＳ Ｐゴシック" charset="0"/>
              <a:cs typeface="ＭＳ Ｐゴシック" charset="0"/>
            </a:endParaRPr>
          </a:p>
          <a:p>
            <a:pPr lvl="1"/>
            <a:r>
              <a:rPr lang="en-US" dirty="0">
                <a:latin typeface="Helvetica" charset="0"/>
                <a:ea typeface="ＭＳ Ｐゴシック" charset="0"/>
              </a:rPr>
              <a:t>Must work in groups in “the real world”</a:t>
            </a:r>
          </a:p>
          <a:p>
            <a:pPr lvl="1"/>
            <a:r>
              <a:rPr lang="en-US" altLang="ja-JP" dirty="0">
                <a:latin typeface="Helvetica" charset="0"/>
                <a:ea typeface="ＭＳ Ｐゴシック" charset="0"/>
              </a:rPr>
              <a:t>Same section (at least same TA)</a:t>
            </a:r>
          </a:p>
          <a:p>
            <a:r>
              <a:rPr lang="en-US" dirty="0"/>
              <a:t>Communication and cooperation will be </a:t>
            </a:r>
            <a:r>
              <a:rPr lang="en-US" dirty="0" smtClean="0"/>
              <a:t>essential</a:t>
            </a:r>
          </a:p>
          <a:p>
            <a:pPr lvl="1"/>
            <a:r>
              <a:rPr lang="en-US" dirty="0" smtClean="0"/>
              <a:t>Regular </a:t>
            </a:r>
            <a:r>
              <a:rPr lang="en-US" dirty="0" smtClean="0"/>
              <a:t>in-person meetings very important!</a:t>
            </a:r>
            <a:endParaRPr lang="en-US" dirty="0" smtClean="0"/>
          </a:p>
          <a:p>
            <a:pPr lvl="1"/>
            <a:r>
              <a:rPr lang="en-US" dirty="0" smtClean="0"/>
              <a:t>Joint work on Design Documents </a:t>
            </a:r>
            <a:endParaRPr lang="en-US" dirty="0"/>
          </a:p>
          <a:p>
            <a:pPr lvl="1"/>
            <a:r>
              <a:rPr lang="en-US" dirty="0"/>
              <a:t>Slack/Messenger/whatever doesn’t replace </a:t>
            </a:r>
            <a:r>
              <a:rPr lang="en-US" dirty="0" smtClean="0">
                <a:solidFill>
                  <a:srgbClr val="FF0000"/>
                </a:solidFill>
              </a:rPr>
              <a:t>face-to-face!</a:t>
            </a:r>
            <a:endParaRPr lang="en-US" dirty="0">
              <a:solidFill>
                <a:srgbClr val="FF0000"/>
              </a:solidFill>
            </a:endParaRPr>
          </a:p>
          <a:p>
            <a:r>
              <a:rPr lang="en-US" dirty="0"/>
              <a:t>Everyone should do work and have clear responsibilities</a:t>
            </a:r>
          </a:p>
          <a:p>
            <a:pPr lvl="1"/>
            <a:r>
              <a:rPr lang="en-US" dirty="0"/>
              <a:t>You will evaluate your teammates at the end of each project</a:t>
            </a:r>
          </a:p>
          <a:p>
            <a:pPr lvl="1"/>
            <a:r>
              <a:rPr lang="en-US" dirty="0"/>
              <a:t>Dividing up by Task is the worst approach.  Work as a team.</a:t>
            </a:r>
          </a:p>
          <a:p>
            <a:r>
              <a:rPr lang="en-US" dirty="0">
                <a:latin typeface="Helvetica" charset="0"/>
                <a:ea typeface="ＭＳ Ｐゴシック" charset="0"/>
                <a:cs typeface="ＭＳ Ｐゴシック" charset="0"/>
              </a:rPr>
              <a:t>Communicate with supervisor (TAs)</a:t>
            </a:r>
          </a:p>
          <a:p>
            <a:pPr lvl="1"/>
            <a:r>
              <a:rPr lang="en-US" dirty="0">
                <a:latin typeface="Helvetica" charset="0"/>
                <a:ea typeface="ＭＳ Ｐゴシック" charset="0"/>
              </a:rPr>
              <a:t>What is the team’s plan?</a:t>
            </a:r>
          </a:p>
          <a:p>
            <a:pPr lvl="1"/>
            <a:r>
              <a:rPr lang="en-US" dirty="0">
                <a:latin typeface="Helvetica" charset="0"/>
                <a:ea typeface="ＭＳ Ｐゴシック" charset="0"/>
              </a:rPr>
              <a:t>What is each member’</a:t>
            </a:r>
            <a:r>
              <a:rPr lang="en-US" altLang="ja-JP" dirty="0">
                <a:latin typeface="Helvetica" charset="0"/>
                <a:ea typeface="ＭＳ Ｐゴシック" charset="0"/>
              </a:rPr>
              <a:t>s responsibility?</a:t>
            </a:r>
          </a:p>
          <a:p>
            <a:pPr lvl="1"/>
            <a:r>
              <a:rPr lang="en-US" dirty="0">
                <a:latin typeface="Helvetica" charset="0"/>
                <a:ea typeface="ＭＳ Ｐゴシック" charset="0"/>
              </a:rPr>
              <a:t>Short progress reports are </a:t>
            </a:r>
            <a:r>
              <a:rPr lang="en-US" dirty="0" smtClean="0">
                <a:latin typeface="Helvetica" charset="0"/>
                <a:ea typeface="ＭＳ Ｐゴシック" charset="0"/>
              </a:rPr>
              <a:t>required</a:t>
            </a:r>
          </a:p>
          <a:p>
            <a:pPr lvl="1"/>
            <a:r>
              <a:rPr lang="en-US" dirty="0">
                <a:solidFill>
                  <a:srgbClr val="FF0000"/>
                </a:solidFill>
                <a:ea typeface="ＭＳ Ｐゴシック" charset="0"/>
              </a:rPr>
              <a:t>Design Documents: High-level description for a manager</a:t>
            </a:r>
            <a:r>
              <a:rPr lang="en-US" dirty="0" smtClean="0">
                <a:solidFill>
                  <a:srgbClr val="FF0000"/>
                </a:solidFill>
                <a:ea typeface="ＭＳ Ｐゴシック" charset="0"/>
              </a:rPr>
              <a:t>!</a:t>
            </a:r>
            <a:endParaRPr lang="en-US" dirty="0">
              <a:solidFill>
                <a:srgbClr val="FF0000"/>
              </a:solidFill>
              <a:ea typeface="ＭＳ Ｐゴシック" charset="0"/>
            </a:endParaRPr>
          </a:p>
        </p:txBody>
      </p:sp>
      <p:pic>
        <p:nvPicPr>
          <p:cNvPr id="5" name="Picture 4" descr="Datei:Working Together Teamwork Puzzle Concept.jpg – Wikipedia"/>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837955" y="3429000"/>
            <a:ext cx="3038400" cy="3038400"/>
          </a:xfrm>
          <a:prstGeom prst="rect">
            <a:avLst/>
          </a:prstGeom>
        </p:spPr>
      </p:pic>
    </p:spTree>
    <p:custDataLst>
      <p:tags r:id="rId1"/>
    </p:custDataLst>
    <p:extLst>
      <p:ext uri="{BB962C8B-B14F-4D97-AF65-F5344CB8AC3E}">
        <p14:creationId xmlns:p14="http://schemas.microsoft.com/office/powerpoint/2010/main" val="12672380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 calcmode="lin" valueType="num">
                                      <p:cBhvr additive="base">
                                        <p:cTn id="19"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5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7"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85347">
                                            <p:txEl>
                                              <p:pRg st="12" end="12"/>
                                            </p:txEl>
                                          </p:spTgt>
                                        </p:tgtEl>
                                        <p:attrNameLst>
                                          <p:attrName>style.visibility</p:attrName>
                                        </p:attrNameLst>
                                      </p:cBhvr>
                                      <p:to>
                                        <p:strVal val="visible"/>
                                      </p:to>
                                    </p:set>
                                    <p:anim calcmode="lin" valueType="num">
                                      <p:cBhvr additive="base">
                                        <p:cTn id="61"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85347">
                                            <p:txEl>
                                              <p:pRg st="12" end="12"/>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85347">
                                            <p:txEl>
                                              <p:pRg st="13" end="13"/>
                                            </p:txEl>
                                          </p:spTgt>
                                        </p:tgtEl>
                                        <p:attrNameLst>
                                          <p:attrName>style.visibility</p:attrName>
                                        </p:attrNameLst>
                                      </p:cBhvr>
                                      <p:to>
                                        <p:strVal val="visible"/>
                                      </p:to>
                                    </p:set>
                                    <p:anim calcmode="lin" valueType="num">
                                      <p:cBhvr additive="base">
                                        <p:cTn id="65" dur="500" fill="hold"/>
                                        <p:tgtEl>
                                          <p:spTgt spid="185347">
                                            <p:txEl>
                                              <p:pRg st="13" end="13"/>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185347">
                                            <p:txEl>
                                              <p:pRg st="13" end="13"/>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85347">
                                            <p:txEl>
                                              <p:pRg st="14" end="14"/>
                                            </p:txEl>
                                          </p:spTgt>
                                        </p:tgtEl>
                                        <p:attrNameLst>
                                          <p:attrName>style.visibility</p:attrName>
                                        </p:attrNameLst>
                                      </p:cBhvr>
                                      <p:to>
                                        <p:strVal val="visible"/>
                                      </p:to>
                                    </p:set>
                                    <p:anim calcmode="lin" valueType="num">
                                      <p:cBhvr additive="base">
                                        <p:cTn id="69" dur="500" fill="hold"/>
                                        <p:tgtEl>
                                          <p:spTgt spid="185347">
                                            <p:txEl>
                                              <p:pRg st="14" end="14"/>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85347">
                                            <p:txEl>
                                              <p:pRg st="14" end="14"/>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85347">
                                            <p:txEl>
                                              <p:pRg st="15" end="15"/>
                                            </p:txEl>
                                          </p:spTgt>
                                        </p:tgtEl>
                                        <p:attrNameLst>
                                          <p:attrName>style.visibility</p:attrName>
                                        </p:attrNameLst>
                                      </p:cBhvr>
                                      <p:to>
                                        <p:strVal val="visible"/>
                                      </p:to>
                                    </p:set>
                                    <p:anim calcmode="lin" valueType="num">
                                      <p:cBhvr additive="base">
                                        <p:cTn id="73" dur="500" fill="hold"/>
                                        <p:tgtEl>
                                          <p:spTgt spid="185347">
                                            <p:txEl>
                                              <p:pRg st="15" end="15"/>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85347">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a:latin typeface="Gill Sans Light" charset="0"/>
                <a:cs typeface="Gill Sans Light" charset="0"/>
              </a:rPr>
              <a:t>Getting started</a:t>
            </a:r>
          </a:p>
        </p:txBody>
      </p:sp>
      <p:sp>
        <p:nvSpPr>
          <p:cNvPr id="36867" name="Content Placeholder 2"/>
          <p:cNvSpPr>
            <a:spLocks noGrp="1"/>
          </p:cNvSpPr>
          <p:nvPr>
            <p:ph idx="1"/>
          </p:nvPr>
        </p:nvSpPr>
        <p:spPr>
          <a:xfrm>
            <a:off x="228600" y="762000"/>
            <a:ext cx="11506200" cy="5867400"/>
          </a:xfrm>
        </p:spPr>
        <p:txBody>
          <a:bodyPr>
            <a:normAutofit/>
          </a:bodyPr>
          <a:lstStyle/>
          <a:p>
            <a:pPr>
              <a:lnSpc>
                <a:spcPct val="85000"/>
              </a:lnSpc>
              <a:defRPr/>
            </a:pPr>
            <a:r>
              <a:rPr lang="en-US" dirty="0" smtClean="0">
                <a:solidFill>
                  <a:srgbClr val="FF0000"/>
                </a:solidFill>
                <a:ea typeface="ＭＳ Ｐゴシック" charset="0"/>
              </a:rPr>
              <a:t>EVERYONE (</a:t>
            </a:r>
            <a:r>
              <a:rPr lang="en-US" dirty="0" smtClean="0">
                <a:solidFill>
                  <a:srgbClr val="FF0000"/>
                </a:solidFill>
                <a:ea typeface="ＭＳ Ｐゴシック" charset="0"/>
              </a:rPr>
              <a:t>even if you are on the waitlist!):</a:t>
            </a:r>
            <a:br>
              <a:rPr lang="en-US" dirty="0" smtClean="0">
                <a:solidFill>
                  <a:srgbClr val="FF0000"/>
                </a:solidFill>
                <a:ea typeface="ＭＳ Ｐゴシック" charset="0"/>
              </a:rPr>
            </a:br>
            <a:r>
              <a:rPr lang="en-US" dirty="0" smtClean="0">
                <a:solidFill>
                  <a:srgbClr val="FF0000"/>
                </a:solidFill>
                <a:ea typeface="ＭＳ Ｐゴシック" charset="0"/>
              </a:rPr>
              <a:t>Start </a:t>
            </a:r>
            <a:r>
              <a:rPr lang="en-US" dirty="0">
                <a:solidFill>
                  <a:srgbClr val="FF0000"/>
                </a:solidFill>
                <a:ea typeface="ＭＳ Ｐゴシック" charset="0"/>
              </a:rPr>
              <a:t>homework </a:t>
            </a:r>
            <a:r>
              <a:rPr lang="en-US" dirty="0" smtClean="0">
                <a:solidFill>
                  <a:srgbClr val="FF0000"/>
                </a:solidFill>
                <a:ea typeface="ＭＳ Ｐゴシック" charset="0"/>
              </a:rPr>
              <a:t>0 </a:t>
            </a:r>
            <a:r>
              <a:rPr lang="en-US" dirty="0" smtClean="0">
                <a:solidFill>
                  <a:srgbClr val="FF0000"/>
                </a:solidFill>
                <a:ea typeface="ＭＳ Ｐゴシック" charset="0"/>
              </a:rPr>
              <a:t>right </a:t>
            </a:r>
            <a:r>
              <a:rPr lang="en-US" dirty="0" smtClean="0">
                <a:solidFill>
                  <a:srgbClr val="FF0000"/>
                </a:solidFill>
                <a:ea typeface="ＭＳ Ｐゴシック" charset="0"/>
              </a:rPr>
              <a:t>away (hopefully Today</a:t>
            </a:r>
            <a:r>
              <a:rPr lang="en-US" dirty="0" smtClean="0">
                <a:solidFill>
                  <a:srgbClr val="FF0000"/>
                </a:solidFill>
                <a:ea typeface="ＭＳ Ｐゴシック" charset="0"/>
              </a:rPr>
              <a:t>!), project 0 next week</a:t>
            </a:r>
            <a:endParaRPr lang="en-US" dirty="0">
              <a:solidFill>
                <a:srgbClr val="FF0000"/>
              </a:solidFill>
              <a:ea typeface="ＭＳ Ｐゴシック" charset="0"/>
            </a:endParaRPr>
          </a:p>
          <a:p>
            <a:pPr lvl="1">
              <a:lnSpc>
                <a:spcPct val="85000"/>
              </a:lnSpc>
              <a:defRPr/>
            </a:pPr>
            <a:r>
              <a:rPr lang="en-US" dirty="0" err="1">
                <a:ea typeface="ＭＳ Ｐゴシック" charset="0"/>
              </a:rPr>
              <a:t>Github</a:t>
            </a:r>
            <a:r>
              <a:rPr lang="en-US" dirty="0">
                <a:ea typeface="ＭＳ Ｐゴシック" charset="0"/>
              </a:rPr>
              <a:t> </a:t>
            </a:r>
            <a:r>
              <a:rPr lang="en-US" dirty="0" smtClean="0">
                <a:ea typeface="ＭＳ Ｐゴシック" charset="0"/>
              </a:rPr>
              <a:t>account</a:t>
            </a:r>
            <a:endParaRPr lang="en-US" dirty="0">
              <a:ea typeface="ＭＳ Ｐゴシック" charset="0"/>
            </a:endParaRPr>
          </a:p>
          <a:p>
            <a:pPr lvl="1">
              <a:lnSpc>
                <a:spcPct val="85000"/>
              </a:lnSpc>
              <a:defRPr/>
            </a:pPr>
            <a:r>
              <a:rPr lang="en-US" dirty="0" smtClean="0">
                <a:ea typeface="ＭＳ Ｐゴシック" charset="0"/>
              </a:rPr>
              <a:t>VM </a:t>
            </a:r>
            <a:r>
              <a:rPr lang="en-US" dirty="0">
                <a:ea typeface="ＭＳ Ｐゴシック" charset="0"/>
              </a:rPr>
              <a:t>environment for the course</a:t>
            </a:r>
          </a:p>
          <a:p>
            <a:pPr lvl="2">
              <a:lnSpc>
                <a:spcPct val="85000"/>
              </a:lnSpc>
              <a:defRPr/>
            </a:pPr>
            <a:r>
              <a:rPr lang="en-US" dirty="0">
                <a:ea typeface="ＭＳ Ｐゴシック" charset="0"/>
              </a:rPr>
              <a:t>Consistent, managed environment on your machine</a:t>
            </a:r>
          </a:p>
          <a:p>
            <a:pPr lvl="1">
              <a:lnSpc>
                <a:spcPct val="85000"/>
              </a:lnSpc>
              <a:defRPr/>
            </a:pPr>
            <a:r>
              <a:rPr lang="en-US" dirty="0">
                <a:ea typeface="ＭＳ Ｐゴシック" charset="0"/>
              </a:rPr>
              <a:t>Get familiar with all the cs162 tools</a:t>
            </a:r>
          </a:p>
          <a:p>
            <a:pPr lvl="1">
              <a:lnSpc>
                <a:spcPct val="85000"/>
              </a:lnSpc>
              <a:defRPr/>
            </a:pPr>
            <a:r>
              <a:rPr lang="en-US" dirty="0">
                <a:ea typeface="ＭＳ Ｐゴシック" charset="0"/>
              </a:rPr>
              <a:t>Submit to </a:t>
            </a:r>
            <a:r>
              <a:rPr lang="en-US" dirty="0" err="1">
                <a:ea typeface="ＭＳ Ｐゴシック" charset="0"/>
              </a:rPr>
              <a:t>autograder</a:t>
            </a:r>
            <a:r>
              <a:rPr lang="en-US" dirty="0">
                <a:ea typeface="ＭＳ Ｐゴシック" charset="0"/>
              </a:rPr>
              <a:t> via </a:t>
            </a:r>
            <a:r>
              <a:rPr lang="en-US" dirty="0" err="1">
                <a:ea typeface="ＭＳ Ｐゴシック" charset="0"/>
              </a:rPr>
              <a:t>git</a:t>
            </a:r>
            <a:endParaRPr lang="en-US" dirty="0">
              <a:ea typeface="ＭＳ Ｐゴシック" charset="0"/>
            </a:endParaRPr>
          </a:p>
          <a:p>
            <a:pPr>
              <a:lnSpc>
                <a:spcPct val="85000"/>
              </a:lnSpc>
              <a:defRPr/>
            </a:pPr>
            <a:r>
              <a:rPr lang="en-US" dirty="0" smtClean="0">
                <a:ea typeface="ＭＳ Ｐゴシック" charset="0"/>
              </a:rPr>
              <a:t>First tw</a:t>
            </a:r>
            <a:r>
              <a:rPr lang="en-US" dirty="0" smtClean="0">
                <a:ea typeface="ＭＳ Ｐゴシック" charset="0"/>
              </a:rPr>
              <a:t>o weeks, </a:t>
            </a:r>
            <a:r>
              <a:rPr lang="en-US" dirty="0" smtClean="0">
                <a:ea typeface="ＭＳ Ｐゴシック" charset="0"/>
              </a:rPr>
              <a:t>attend </a:t>
            </a:r>
            <a:r>
              <a:rPr lang="en-US" dirty="0">
                <a:ea typeface="ＭＳ Ｐゴシック" charset="0"/>
              </a:rPr>
              <a:t>any section you want</a:t>
            </a:r>
          </a:p>
          <a:p>
            <a:pPr lvl="1">
              <a:lnSpc>
                <a:spcPct val="85000"/>
              </a:lnSpc>
              <a:defRPr/>
            </a:pPr>
            <a:r>
              <a:rPr lang="en-US" dirty="0">
                <a:ea typeface="ＭＳ Ｐゴシック" charset="0"/>
              </a:rPr>
              <a:t>We’ll assign permanent sections after forming project </a:t>
            </a:r>
            <a:r>
              <a:rPr lang="en-US" dirty="0" smtClean="0">
                <a:ea typeface="ＭＳ Ｐゴシック" charset="0"/>
              </a:rPr>
              <a:t>groups</a:t>
            </a:r>
          </a:p>
          <a:p>
            <a:pPr lvl="1">
              <a:lnSpc>
                <a:spcPct val="85000"/>
              </a:lnSpc>
              <a:defRPr/>
            </a:pPr>
            <a:r>
              <a:rPr lang="en-US" dirty="0" smtClean="0">
                <a:ea typeface="ＭＳ Ｐゴシック" charset="0"/>
              </a:rPr>
              <a:t>Section attendance will be mandatory</a:t>
            </a:r>
            <a:r>
              <a:rPr lang="en-US" dirty="0">
                <a:ea typeface="ＭＳ Ｐゴシック" charset="0"/>
              </a:rPr>
              <a:t> </a:t>
            </a:r>
            <a:r>
              <a:rPr lang="en-US" dirty="0" smtClean="0">
                <a:ea typeface="ＭＳ Ｐゴシック" charset="0"/>
              </a:rPr>
              <a:t>after we form groups</a:t>
            </a:r>
            <a:endParaRPr lang="en-US" dirty="0">
              <a:ea typeface="ＭＳ Ｐゴシック" charset="0"/>
            </a:endParaRPr>
          </a:p>
          <a:p>
            <a:pPr lvl="1">
              <a:lnSpc>
                <a:spcPct val="85000"/>
              </a:lnSpc>
              <a:defRPr/>
            </a:pPr>
            <a:r>
              <a:rPr lang="en-US" dirty="0" smtClean="0">
                <a:ea typeface="ＭＳ Ｐゴシック" charset="0"/>
              </a:rPr>
              <a:t>These section times will be adjusted after we have a better idea where people are</a:t>
            </a:r>
          </a:p>
        </p:txBody>
      </p:sp>
    </p:spTree>
    <p:extLst>
      <p:ext uri="{BB962C8B-B14F-4D97-AF65-F5344CB8AC3E}">
        <p14:creationId xmlns:p14="http://schemas.microsoft.com/office/powerpoint/2010/main" val="553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anim calcmode="lin" valueType="num">
                                      <p:cBhvr additive="base">
                                        <p:cTn id="11" dur="500" fill="hold"/>
                                        <p:tgtEl>
                                          <p:spTgt spid="3686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686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 calcmode="lin" valueType="num">
                                      <p:cBhvr additive="base">
                                        <p:cTn id="15" dur="500" fill="hold"/>
                                        <p:tgtEl>
                                          <p:spTgt spid="3686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686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fill="hold"/>
                                        <p:tgtEl>
                                          <p:spTgt spid="3686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686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anim calcmode="lin" valueType="num">
                                      <p:cBhvr additive="base">
                                        <p:cTn id="23" dur="500" fill="hold"/>
                                        <p:tgtEl>
                                          <p:spTgt spid="3686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686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anim calcmode="lin" valueType="num">
                                      <p:cBhvr additive="base">
                                        <p:cTn id="27" dur="500" fill="hold"/>
                                        <p:tgtEl>
                                          <p:spTgt spid="3686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68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 calcmode="lin" valueType="num">
                                      <p:cBhvr additive="base">
                                        <p:cTn id="33" dur="500" fill="hold"/>
                                        <p:tgtEl>
                                          <p:spTgt spid="3686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686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6867">
                                            <p:txEl>
                                              <p:pRg st="7" end="7"/>
                                            </p:txEl>
                                          </p:spTgt>
                                        </p:tgtEl>
                                        <p:attrNameLst>
                                          <p:attrName>style.visibility</p:attrName>
                                        </p:attrNameLst>
                                      </p:cBhvr>
                                      <p:to>
                                        <p:strVal val="visible"/>
                                      </p:to>
                                    </p:set>
                                    <p:anim calcmode="lin" valueType="num">
                                      <p:cBhvr additive="base">
                                        <p:cTn id="37" dur="500" fill="hold"/>
                                        <p:tgtEl>
                                          <p:spTgt spid="3686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6867">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6867">
                                            <p:txEl>
                                              <p:pRg st="8" end="8"/>
                                            </p:txEl>
                                          </p:spTgt>
                                        </p:tgtEl>
                                        <p:attrNameLst>
                                          <p:attrName>style.visibility</p:attrName>
                                        </p:attrNameLst>
                                      </p:cBhvr>
                                      <p:to>
                                        <p:strVal val="visible"/>
                                      </p:to>
                                    </p:set>
                                    <p:anim calcmode="lin" valueType="num">
                                      <p:cBhvr additive="base">
                                        <p:cTn id="41" dur="500" fill="hold"/>
                                        <p:tgtEl>
                                          <p:spTgt spid="3686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686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6867">
                                            <p:txEl>
                                              <p:pRg st="9" end="9"/>
                                            </p:txEl>
                                          </p:spTgt>
                                        </p:tgtEl>
                                        <p:attrNameLst>
                                          <p:attrName>style.visibility</p:attrName>
                                        </p:attrNameLst>
                                      </p:cBhvr>
                                      <p:to>
                                        <p:strVal val="visible"/>
                                      </p:to>
                                    </p:set>
                                    <p:anim calcmode="lin" valueType="num">
                                      <p:cBhvr additive="base">
                                        <p:cTn id="45" dur="500" fill="hold"/>
                                        <p:tgtEl>
                                          <p:spTgt spid="3686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686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B3A5-D742-FD4C-8629-863E2E40642F}"/>
              </a:ext>
            </a:extLst>
          </p:cNvPr>
          <p:cNvSpPr>
            <a:spLocks noGrp="1"/>
          </p:cNvSpPr>
          <p:nvPr>
            <p:ph type="title"/>
          </p:nvPr>
        </p:nvSpPr>
        <p:spPr/>
        <p:txBody>
          <a:bodyPr/>
          <a:lstStyle/>
          <a:p>
            <a:r>
              <a:rPr lang="en-US" smtClean="0"/>
              <a:t>Preparing Yourself for this Class</a:t>
            </a:r>
            <a:endParaRPr lang="en-US" dirty="0"/>
          </a:p>
        </p:txBody>
      </p:sp>
      <p:sp>
        <p:nvSpPr>
          <p:cNvPr id="3" name="Content Placeholder 2">
            <a:extLst>
              <a:ext uri="{FF2B5EF4-FFF2-40B4-BE49-F238E27FC236}">
                <a16:creationId xmlns:a16="http://schemas.microsoft.com/office/drawing/2014/main" id="{84855AB3-183D-B341-A349-29846D7B7B20}"/>
              </a:ext>
            </a:extLst>
          </p:cNvPr>
          <p:cNvSpPr>
            <a:spLocks noGrp="1"/>
          </p:cNvSpPr>
          <p:nvPr>
            <p:ph idx="1"/>
          </p:nvPr>
        </p:nvSpPr>
        <p:spPr>
          <a:xfrm>
            <a:off x="609600" y="838200"/>
            <a:ext cx="10820400" cy="5715000"/>
          </a:xfrm>
        </p:spPr>
        <p:txBody>
          <a:bodyPr>
            <a:normAutofit lnSpcReduction="10000"/>
          </a:bodyPr>
          <a:lstStyle/>
          <a:p>
            <a:r>
              <a:rPr lang="en-US" dirty="0" smtClean="0"/>
              <a:t>The projects will require you to be very comfortable with programming and debugging C</a:t>
            </a:r>
          </a:p>
          <a:p>
            <a:pPr lvl="1"/>
            <a:r>
              <a:rPr lang="en-US" dirty="0" smtClean="0"/>
              <a:t>Pointers (including function pointers, void*)</a:t>
            </a:r>
          </a:p>
          <a:p>
            <a:pPr lvl="1"/>
            <a:r>
              <a:rPr lang="en-US" dirty="0" smtClean="0"/>
              <a:t>Memory Management (</a:t>
            </a:r>
            <a:r>
              <a:rPr lang="en-US" dirty="0" err="1" smtClean="0"/>
              <a:t>malloc</a:t>
            </a:r>
            <a:r>
              <a:rPr lang="en-US" dirty="0" smtClean="0"/>
              <a:t>, free, stack vs heap)</a:t>
            </a:r>
          </a:p>
          <a:p>
            <a:pPr lvl="1"/>
            <a:r>
              <a:rPr lang="en-US" dirty="0" smtClean="0"/>
              <a:t>Debugging with GDB</a:t>
            </a:r>
          </a:p>
          <a:p>
            <a:r>
              <a:rPr lang="en-US" dirty="0" smtClean="0"/>
              <a:t>You will be working on a larger, more sophisticated code base than anything you've likely seen in 61C!</a:t>
            </a:r>
          </a:p>
          <a:p>
            <a:r>
              <a:rPr lang="en-US" dirty="0" smtClean="0">
                <a:solidFill>
                  <a:srgbClr val="FF0000"/>
                </a:solidFill>
              </a:rPr>
              <a:t>Review Session </a:t>
            </a:r>
            <a:r>
              <a:rPr lang="en-US" dirty="0" smtClean="0">
                <a:solidFill>
                  <a:srgbClr val="FF0000"/>
                </a:solidFill>
              </a:rPr>
              <a:t>on the C language</a:t>
            </a:r>
            <a:endParaRPr lang="en-US" dirty="0">
              <a:solidFill>
                <a:srgbClr val="FF0000"/>
              </a:solidFill>
            </a:endParaRPr>
          </a:p>
          <a:p>
            <a:pPr lvl="1"/>
            <a:r>
              <a:rPr lang="en-US" dirty="0" smtClean="0">
                <a:solidFill>
                  <a:srgbClr val="FF0000"/>
                </a:solidFill>
              </a:rPr>
              <a:t>Time </a:t>
            </a:r>
            <a:r>
              <a:rPr lang="en-US" dirty="0" smtClean="0">
                <a:solidFill>
                  <a:srgbClr val="FF0000"/>
                </a:solidFill>
              </a:rPr>
              <a:t>and logistics </a:t>
            </a:r>
            <a:r>
              <a:rPr lang="en-US" dirty="0" smtClean="0">
                <a:solidFill>
                  <a:srgbClr val="FF0000"/>
                </a:solidFill>
              </a:rPr>
              <a:t>TBA, but soon!</a:t>
            </a:r>
            <a:endParaRPr lang="en-US" dirty="0" smtClean="0">
              <a:solidFill>
                <a:srgbClr val="FF0000"/>
              </a:solidFill>
            </a:endParaRPr>
          </a:p>
          <a:p>
            <a:r>
              <a:rPr lang="en-US" dirty="0" smtClean="0"/>
              <a:t>"Resources" page on course website</a:t>
            </a:r>
          </a:p>
          <a:p>
            <a:pPr lvl="1"/>
            <a:r>
              <a:rPr lang="en-US" dirty="0" err="1" smtClean="0"/>
              <a:t>Ebooks</a:t>
            </a:r>
            <a:r>
              <a:rPr lang="en-US" dirty="0" smtClean="0"/>
              <a:t> on “</a:t>
            </a:r>
            <a:r>
              <a:rPr lang="en-US" dirty="0" err="1" smtClean="0"/>
              <a:t>git</a:t>
            </a:r>
            <a:r>
              <a:rPr lang="en-US" dirty="0" smtClean="0"/>
              <a:t>” and “C”</a:t>
            </a:r>
          </a:p>
          <a:p>
            <a:r>
              <a:rPr lang="en-US" dirty="0" smtClean="0"/>
              <a:t>C programming reference (still in beta):</a:t>
            </a:r>
          </a:p>
          <a:p>
            <a:pPr lvl="1"/>
            <a:r>
              <a:rPr lang="en-US" dirty="0" smtClean="0">
                <a:hlinkClick r:id="rId2"/>
              </a:rPr>
              <a:t>https://cs162.eecs.berkeley.edu/ladder/</a:t>
            </a:r>
            <a:endParaRPr lang="en-US" dirty="0" smtClean="0"/>
          </a:p>
          <a:p>
            <a:r>
              <a:rPr lang="en-US" dirty="0" smtClean="0"/>
              <a:t>First two sections are also dedicated to programming and debugging review:</a:t>
            </a:r>
          </a:p>
          <a:p>
            <a:pPr lvl="1"/>
            <a:r>
              <a:rPr lang="en-US" dirty="0" smtClean="0"/>
              <a:t>Attend ANY sections in first two weeks</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166985389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339-E633-4040-969D-DD2F6C7A4A9A}"/>
              </a:ext>
            </a:extLst>
          </p:cNvPr>
          <p:cNvSpPr>
            <a:spLocks noGrp="1"/>
          </p:cNvSpPr>
          <p:nvPr>
            <p:ph type="title"/>
          </p:nvPr>
        </p:nvSpPr>
        <p:spPr/>
        <p:txBody>
          <a:bodyPr/>
          <a:lstStyle/>
          <a:p>
            <a:r>
              <a:rPr lang="en-US" dirty="0">
                <a:latin typeface="Gill Sans Light"/>
              </a:rPr>
              <a:t>Running Systems at Internet Scale</a:t>
            </a:r>
          </a:p>
        </p:txBody>
      </p:sp>
      <p:pic>
        <p:nvPicPr>
          <p:cNvPr id="6" name="Picture 5">
            <a:extLst>
              <a:ext uri="{FF2B5EF4-FFF2-40B4-BE49-F238E27FC236}">
                <a16:creationId xmlns:a16="http://schemas.microsoft.com/office/drawing/2014/main" id="{F4404C4F-4A72-4E39-9B48-7A52584D202D}"/>
              </a:ext>
            </a:extLst>
          </p:cNvPr>
          <p:cNvPicPr>
            <a:picLocks noChangeAspect="1"/>
          </p:cNvPicPr>
          <p:nvPr/>
        </p:nvPicPr>
        <p:blipFill>
          <a:blip r:embed="rId2"/>
          <a:stretch>
            <a:fillRect/>
          </a:stretch>
        </p:blipFill>
        <p:spPr>
          <a:xfrm>
            <a:off x="1981200" y="1188346"/>
            <a:ext cx="8393007" cy="4563422"/>
          </a:xfrm>
          <a:prstGeom prst="rect">
            <a:avLst/>
          </a:prstGeom>
        </p:spPr>
      </p:pic>
      <p:sp>
        <p:nvSpPr>
          <p:cNvPr id="7" name="TextBox 6">
            <a:extLst>
              <a:ext uri="{FF2B5EF4-FFF2-40B4-BE49-F238E27FC236}">
                <a16:creationId xmlns:a16="http://schemas.microsoft.com/office/drawing/2014/main" id="{044FD9C0-0B5B-4BD1-985C-A39EF93667FF}"/>
              </a:ext>
            </a:extLst>
          </p:cNvPr>
          <p:cNvSpPr txBox="1"/>
          <p:nvPr/>
        </p:nvSpPr>
        <p:spPr>
          <a:xfrm>
            <a:off x="2304696" y="5747167"/>
            <a:ext cx="754311" cy="338554"/>
          </a:xfrm>
          <a:prstGeom prst="rect">
            <a:avLst/>
          </a:prstGeom>
          <a:noFill/>
        </p:spPr>
        <p:txBody>
          <a:bodyPr wrap="square" rtlCol="0">
            <a:spAutoFit/>
          </a:bodyPr>
          <a:lstStyle/>
          <a:p>
            <a:r>
              <a:rPr lang="en-US" sz="1600" dirty="0">
                <a:latin typeface="Gill Sans Light"/>
              </a:rPr>
              <a:t>1969</a:t>
            </a:r>
          </a:p>
        </p:txBody>
      </p:sp>
      <p:sp>
        <p:nvSpPr>
          <p:cNvPr id="8" name="TextBox 7">
            <a:extLst>
              <a:ext uri="{FF2B5EF4-FFF2-40B4-BE49-F238E27FC236}">
                <a16:creationId xmlns:a16="http://schemas.microsoft.com/office/drawing/2014/main" id="{64D9590D-8154-4105-B1D2-D10750FC3457}"/>
              </a:ext>
            </a:extLst>
          </p:cNvPr>
          <p:cNvSpPr txBox="1"/>
          <p:nvPr/>
        </p:nvSpPr>
        <p:spPr>
          <a:xfrm>
            <a:off x="2944257" y="5757446"/>
            <a:ext cx="778146" cy="338554"/>
          </a:xfrm>
          <a:prstGeom prst="rect">
            <a:avLst/>
          </a:prstGeom>
          <a:noFill/>
        </p:spPr>
        <p:txBody>
          <a:bodyPr wrap="square" rtlCol="0">
            <a:spAutoFit/>
          </a:bodyPr>
          <a:lstStyle/>
          <a:p>
            <a:r>
              <a:rPr lang="en-US" sz="1600" dirty="0">
                <a:latin typeface="Gill Sans Light"/>
              </a:rPr>
              <a:t>1974</a:t>
            </a:r>
          </a:p>
        </p:txBody>
      </p:sp>
      <p:pic>
        <p:nvPicPr>
          <p:cNvPr id="9" name="Picture 8">
            <a:extLst>
              <a:ext uri="{FF2B5EF4-FFF2-40B4-BE49-F238E27FC236}">
                <a16:creationId xmlns:a16="http://schemas.microsoft.com/office/drawing/2014/main" id="{4EECD8BE-B83E-49CB-BFE2-EE20B6CAFE9F}"/>
              </a:ext>
            </a:extLst>
          </p:cNvPr>
          <p:cNvPicPr>
            <a:picLocks noChangeAspect="1"/>
          </p:cNvPicPr>
          <p:nvPr/>
        </p:nvPicPr>
        <p:blipFill>
          <a:blip r:embed="rId3"/>
          <a:stretch>
            <a:fillRect/>
          </a:stretch>
        </p:blipFill>
        <p:spPr>
          <a:xfrm>
            <a:off x="2254203" y="4376460"/>
            <a:ext cx="681262" cy="619758"/>
          </a:xfrm>
          <a:prstGeom prst="rect">
            <a:avLst/>
          </a:prstGeom>
        </p:spPr>
      </p:pic>
      <p:sp>
        <p:nvSpPr>
          <p:cNvPr id="11" name="TextBox 10">
            <a:extLst>
              <a:ext uri="{FF2B5EF4-FFF2-40B4-BE49-F238E27FC236}">
                <a16:creationId xmlns:a16="http://schemas.microsoft.com/office/drawing/2014/main" id="{F9EAF458-43E4-4823-967C-1D5F6440AED9}"/>
              </a:ext>
            </a:extLst>
          </p:cNvPr>
          <p:cNvSpPr txBox="1"/>
          <p:nvPr/>
        </p:nvSpPr>
        <p:spPr>
          <a:xfrm>
            <a:off x="4709501" y="5724532"/>
            <a:ext cx="638632" cy="338554"/>
          </a:xfrm>
          <a:prstGeom prst="rect">
            <a:avLst/>
          </a:prstGeom>
          <a:noFill/>
        </p:spPr>
        <p:txBody>
          <a:bodyPr wrap="square" rtlCol="0">
            <a:spAutoFit/>
          </a:bodyPr>
          <a:lstStyle/>
          <a:p>
            <a:r>
              <a:rPr lang="en-US" sz="1600" dirty="0">
                <a:latin typeface="Gill Sans Light"/>
              </a:rPr>
              <a:t>1990</a:t>
            </a:r>
          </a:p>
        </p:txBody>
      </p:sp>
      <p:cxnSp>
        <p:nvCxnSpPr>
          <p:cNvPr id="19" name="Straight Connector 18">
            <a:extLst>
              <a:ext uri="{FF2B5EF4-FFF2-40B4-BE49-F238E27FC236}">
                <a16:creationId xmlns:a16="http://schemas.microsoft.com/office/drawing/2014/main" id="{D3A2FA59-86CB-408D-9570-EB165588AD0C}"/>
              </a:ext>
            </a:extLst>
          </p:cNvPr>
          <p:cNvCxnSpPr>
            <a:cxnSpLocks/>
          </p:cNvCxnSpPr>
          <p:nvPr/>
        </p:nvCxnSpPr>
        <p:spPr>
          <a:xfrm flipH="1" flipV="1">
            <a:off x="2605781" y="1718973"/>
            <a:ext cx="10553" cy="3277245"/>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643FEDF-1169-4E94-BB6C-14FBF29695EE}"/>
              </a:ext>
            </a:extLst>
          </p:cNvPr>
          <p:cNvCxnSpPr>
            <a:cxnSpLocks/>
          </p:cNvCxnSpPr>
          <p:nvPr/>
        </p:nvCxnSpPr>
        <p:spPr>
          <a:xfrm flipH="1" flipV="1">
            <a:off x="3220024" y="1655356"/>
            <a:ext cx="1" cy="3340863"/>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C65C32F-923E-4BFE-9803-B65C024B9532}"/>
              </a:ext>
            </a:extLst>
          </p:cNvPr>
          <p:cNvSpPr/>
          <p:nvPr/>
        </p:nvSpPr>
        <p:spPr>
          <a:xfrm rot="16200000">
            <a:off x="2334458" y="2678995"/>
            <a:ext cx="2104137" cy="400110"/>
          </a:xfrm>
          <a:prstGeom prst="rect">
            <a:avLst/>
          </a:prstGeom>
        </p:spPr>
        <p:txBody>
          <a:bodyPr wrap="none">
            <a:spAutoFit/>
          </a:bodyPr>
          <a:lstStyle/>
          <a:p>
            <a:r>
              <a:rPr lang="en-US" sz="2000" u="sng" dirty="0">
                <a:latin typeface="Gill Sans Light"/>
              </a:rPr>
              <a:t>RFC 675 TCP/IP</a:t>
            </a:r>
            <a:endParaRPr lang="en-US" sz="2000" dirty="0">
              <a:latin typeface="Gill Sans Light"/>
            </a:endParaRPr>
          </a:p>
        </p:txBody>
      </p:sp>
      <p:sp>
        <p:nvSpPr>
          <p:cNvPr id="22" name="TextBox 21">
            <a:extLst>
              <a:ext uri="{FF2B5EF4-FFF2-40B4-BE49-F238E27FC236}">
                <a16:creationId xmlns:a16="http://schemas.microsoft.com/office/drawing/2014/main" id="{267A0830-FE50-44EE-BD5F-36D774820614}"/>
              </a:ext>
            </a:extLst>
          </p:cNvPr>
          <p:cNvSpPr txBox="1"/>
          <p:nvPr/>
        </p:nvSpPr>
        <p:spPr>
          <a:xfrm rot="16200000">
            <a:off x="2221032" y="2874164"/>
            <a:ext cx="1197764" cy="369332"/>
          </a:xfrm>
          <a:prstGeom prst="rect">
            <a:avLst/>
          </a:prstGeom>
          <a:noFill/>
        </p:spPr>
        <p:txBody>
          <a:bodyPr wrap="none" rtlCol="0">
            <a:spAutoFit/>
          </a:bodyPr>
          <a:lstStyle/>
          <a:p>
            <a:r>
              <a:rPr lang="en-US" sz="1800" dirty="0" err="1">
                <a:latin typeface="Gill Sans Light"/>
              </a:rPr>
              <a:t>ARPANet</a:t>
            </a:r>
            <a:endParaRPr lang="en-US" sz="1800" dirty="0">
              <a:latin typeface="Gill Sans Light"/>
            </a:endParaRPr>
          </a:p>
        </p:txBody>
      </p:sp>
      <p:sp>
        <p:nvSpPr>
          <p:cNvPr id="23" name="TextBox 22">
            <a:extLst>
              <a:ext uri="{FF2B5EF4-FFF2-40B4-BE49-F238E27FC236}">
                <a16:creationId xmlns:a16="http://schemas.microsoft.com/office/drawing/2014/main" id="{370D8BDC-9983-46A9-B933-2CA30AF6EB1C}"/>
              </a:ext>
            </a:extLst>
          </p:cNvPr>
          <p:cNvSpPr txBox="1"/>
          <p:nvPr/>
        </p:nvSpPr>
        <p:spPr>
          <a:xfrm>
            <a:off x="3934442" y="1610739"/>
            <a:ext cx="1031051" cy="369332"/>
          </a:xfrm>
          <a:prstGeom prst="rect">
            <a:avLst/>
          </a:prstGeom>
          <a:noFill/>
        </p:spPr>
        <p:txBody>
          <a:bodyPr wrap="none" rtlCol="0">
            <a:spAutoFit/>
          </a:bodyPr>
          <a:lstStyle/>
          <a:p>
            <a:r>
              <a:rPr lang="en-US" dirty="0">
                <a:latin typeface="Gill Sans Light"/>
              </a:rPr>
              <a:t>Internet</a:t>
            </a:r>
          </a:p>
        </p:txBody>
      </p:sp>
      <p:pic>
        <p:nvPicPr>
          <p:cNvPr id="24" name="Picture 23">
            <a:extLst>
              <a:ext uri="{FF2B5EF4-FFF2-40B4-BE49-F238E27FC236}">
                <a16:creationId xmlns:a16="http://schemas.microsoft.com/office/drawing/2014/main" id="{4545CE3A-527B-47F8-B0DB-E15DF8247E95}"/>
              </a:ext>
            </a:extLst>
          </p:cNvPr>
          <p:cNvPicPr>
            <a:picLocks noChangeAspect="1"/>
          </p:cNvPicPr>
          <p:nvPr/>
        </p:nvPicPr>
        <p:blipFill>
          <a:blip r:embed="rId4"/>
          <a:stretch>
            <a:fillRect/>
          </a:stretch>
        </p:blipFill>
        <p:spPr>
          <a:xfrm>
            <a:off x="5182586" y="3774782"/>
            <a:ext cx="1051033" cy="761999"/>
          </a:xfrm>
          <a:prstGeom prst="rect">
            <a:avLst/>
          </a:prstGeom>
        </p:spPr>
      </p:pic>
      <p:sp>
        <p:nvSpPr>
          <p:cNvPr id="25" name="Rectangle 24">
            <a:extLst>
              <a:ext uri="{FF2B5EF4-FFF2-40B4-BE49-F238E27FC236}">
                <a16:creationId xmlns:a16="http://schemas.microsoft.com/office/drawing/2014/main" id="{920757D8-E4C4-45C9-8EAF-D19399228C95}"/>
              </a:ext>
            </a:extLst>
          </p:cNvPr>
          <p:cNvSpPr/>
          <p:nvPr/>
        </p:nvSpPr>
        <p:spPr>
          <a:xfrm rot="16200000">
            <a:off x="4579493" y="2854038"/>
            <a:ext cx="1167948" cy="369332"/>
          </a:xfrm>
          <a:prstGeom prst="rect">
            <a:avLst/>
          </a:prstGeom>
        </p:spPr>
        <p:txBody>
          <a:bodyPr wrap="none">
            <a:spAutoFit/>
          </a:bodyPr>
          <a:lstStyle/>
          <a:p>
            <a:r>
              <a:rPr lang="en-US" dirty="0">
                <a:solidFill>
                  <a:srgbClr val="FF0000"/>
                </a:solidFill>
                <a:latin typeface="Gill Sans Light"/>
              </a:rPr>
              <a:t>HTTP</a:t>
            </a:r>
            <a:r>
              <a:rPr lang="en-US" dirty="0">
                <a:latin typeface="Gill Sans Light"/>
              </a:rPr>
              <a:t> </a:t>
            </a:r>
            <a:r>
              <a:rPr lang="en-US" dirty="0">
                <a:latin typeface="Gill Sans Light"/>
                <a:hlinkClick r:id="rId5"/>
              </a:rPr>
              <a:t>0.9</a:t>
            </a:r>
            <a:endParaRPr lang="en-US" dirty="0">
              <a:latin typeface="Gill Sans Light"/>
            </a:endParaRPr>
          </a:p>
        </p:txBody>
      </p:sp>
      <p:cxnSp>
        <p:nvCxnSpPr>
          <p:cNvPr id="29" name="Straight Connector 28">
            <a:extLst>
              <a:ext uri="{FF2B5EF4-FFF2-40B4-BE49-F238E27FC236}">
                <a16:creationId xmlns:a16="http://schemas.microsoft.com/office/drawing/2014/main" id="{6C7FCBD1-4CE1-4DD9-B488-9809990D7BB5}"/>
              </a:ext>
            </a:extLst>
          </p:cNvPr>
          <p:cNvCxnSpPr>
            <a:cxnSpLocks/>
          </p:cNvCxnSpPr>
          <p:nvPr/>
        </p:nvCxnSpPr>
        <p:spPr>
          <a:xfrm flipH="1" flipV="1">
            <a:off x="4947176" y="1655356"/>
            <a:ext cx="1" cy="3300627"/>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838B5F9-EA3B-4C0A-9981-67F71612EF82}"/>
              </a:ext>
            </a:extLst>
          </p:cNvPr>
          <p:cNvSpPr txBox="1"/>
          <p:nvPr/>
        </p:nvSpPr>
        <p:spPr>
          <a:xfrm>
            <a:off x="5699244" y="1655356"/>
            <a:ext cx="838691" cy="369332"/>
          </a:xfrm>
          <a:prstGeom prst="rect">
            <a:avLst/>
          </a:prstGeom>
          <a:noFill/>
        </p:spPr>
        <p:txBody>
          <a:bodyPr wrap="none" rtlCol="0">
            <a:spAutoFit/>
          </a:bodyPr>
          <a:lstStyle/>
          <a:p>
            <a:r>
              <a:rPr lang="en-US" dirty="0">
                <a:latin typeface="Gill Sans Light"/>
              </a:rPr>
              <a:t>WWW</a:t>
            </a:r>
          </a:p>
        </p:txBody>
      </p:sp>
    </p:spTree>
    <p:extLst>
      <p:ext uri="{BB962C8B-B14F-4D97-AF65-F5344CB8AC3E}">
        <p14:creationId xmlns:p14="http://schemas.microsoft.com/office/powerpoint/2010/main" val="313130167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dirty="0" smtClean="0">
                <a:latin typeface="Gill Sans Light" charset="0"/>
                <a:cs typeface="Gill Sans Light" charset="0"/>
              </a:rPr>
              <a:t>Grading (Tentative breakdown)</a:t>
            </a:r>
            <a:endParaRPr lang="en-US" altLang="en-US" dirty="0">
              <a:latin typeface="Gill Sans Light" charset="0"/>
              <a:cs typeface="Gill Sans Light" charset="0"/>
            </a:endParaRPr>
          </a:p>
        </p:txBody>
      </p:sp>
      <p:sp>
        <p:nvSpPr>
          <p:cNvPr id="38915" name="Content Placeholder 2"/>
          <p:cNvSpPr>
            <a:spLocks noGrp="1"/>
          </p:cNvSpPr>
          <p:nvPr>
            <p:ph idx="1"/>
          </p:nvPr>
        </p:nvSpPr>
        <p:spPr>
          <a:xfrm>
            <a:off x="457200" y="838200"/>
            <a:ext cx="9753600" cy="5105400"/>
          </a:xfrm>
        </p:spPr>
        <p:txBody>
          <a:bodyPr/>
          <a:lstStyle/>
          <a:p>
            <a:pPr>
              <a:defRPr/>
            </a:pPr>
            <a:r>
              <a:rPr lang="en-US" dirty="0" smtClean="0">
                <a:ea typeface="ＭＳ Ｐゴシック" charset="0"/>
              </a:rPr>
              <a:t>36% </a:t>
            </a:r>
            <a:r>
              <a:rPr lang="en-US" dirty="0">
                <a:ea typeface="ＭＳ Ｐゴシック" charset="0"/>
              </a:rPr>
              <a:t>three midterms (</a:t>
            </a:r>
            <a:r>
              <a:rPr lang="en-US" dirty="0" smtClean="0">
                <a:ea typeface="ＭＳ Ｐゴシック" charset="0"/>
              </a:rPr>
              <a:t>12% each)</a:t>
            </a:r>
            <a:endParaRPr lang="en-US" dirty="0">
              <a:ea typeface="ＭＳ Ｐゴシック" charset="0"/>
            </a:endParaRPr>
          </a:p>
          <a:p>
            <a:pPr lvl="1">
              <a:defRPr/>
            </a:pPr>
            <a:r>
              <a:rPr lang="en-US" dirty="0">
                <a:solidFill>
                  <a:srgbClr val="FF0000"/>
                </a:solidFill>
                <a:ea typeface="ＭＳ Ｐゴシック" charset="0"/>
              </a:rPr>
              <a:t>Thursday, </a:t>
            </a:r>
            <a:r>
              <a:rPr lang="en-US" dirty="0" smtClean="0">
                <a:solidFill>
                  <a:srgbClr val="FF0000"/>
                </a:solidFill>
                <a:ea typeface="ＭＳ Ｐゴシック" charset="0"/>
              </a:rPr>
              <a:t>2/17, </a:t>
            </a:r>
            <a:r>
              <a:rPr lang="en-US" dirty="0" smtClean="0">
                <a:solidFill>
                  <a:srgbClr val="FF0000"/>
                </a:solidFill>
                <a:ea typeface="ＭＳ Ｐゴシック" charset="0"/>
              </a:rPr>
              <a:t>TBA, time set after survey</a:t>
            </a:r>
            <a:endParaRPr lang="en-US" dirty="0">
              <a:solidFill>
                <a:srgbClr val="FF0000"/>
              </a:solidFill>
              <a:ea typeface="ＭＳ Ｐゴシック" charset="0"/>
            </a:endParaRPr>
          </a:p>
          <a:p>
            <a:pPr lvl="1">
              <a:defRPr/>
            </a:pPr>
            <a:r>
              <a:rPr lang="en-US" dirty="0" smtClean="0">
                <a:solidFill>
                  <a:srgbClr val="FF0000"/>
                </a:solidFill>
                <a:ea typeface="ＭＳ Ｐゴシック" charset="0"/>
              </a:rPr>
              <a:t>Thursday, </a:t>
            </a:r>
            <a:r>
              <a:rPr lang="en-US" dirty="0" smtClean="0">
                <a:solidFill>
                  <a:srgbClr val="FF0000"/>
                </a:solidFill>
                <a:ea typeface="ＭＳ Ｐゴシック" charset="0"/>
              </a:rPr>
              <a:t>3/17</a:t>
            </a:r>
            <a:r>
              <a:rPr lang="en-US" dirty="0" smtClean="0">
                <a:solidFill>
                  <a:srgbClr val="FF0000"/>
                </a:solidFill>
                <a:ea typeface="ＭＳ Ｐゴシック" charset="0"/>
              </a:rPr>
              <a:t>, </a:t>
            </a:r>
            <a:r>
              <a:rPr lang="en-US" dirty="0">
                <a:solidFill>
                  <a:srgbClr val="FF0000"/>
                </a:solidFill>
                <a:ea typeface="ＭＳ Ｐゴシック" charset="0"/>
              </a:rPr>
              <a:t>TBA, </a:t>
            </a:r>
            <a:r>
              <a:rPr lang="en-US" dirty="0" smtClean="0">
                <a:solidFill>
                  <a:srgbClr val="FF0000"/>
                </a:solidFill>
                <a:ea typeface="ＭＳ Ｐゴシック" charset="0"/>
              </a:rPr>
              <a:t>time set after survey</a:t>
            </a:r>
          </a:p>
          <a:p>
            <a:pPr lvl="1">
              <a:defRPr/>
            </a:pPr>
            <a:r>
              <a:rPr lang="en-US" dirty="0" smtClean="0">
                <a:solidFill>
                  <a:srgbClr val="FF0000"/>
                </a:solidFill>
                <a:ea typeface="ＭＳ Ｐゴシック" charset="0"/>
              </a:rPr>
              <a:t>Thursday, </a:t>
            </a:r>
            <a:r>
              <a:rPr lang="en-US" dirty="0" smtClean="0">
                <a:solidFill>
                  <a:srgbClr val="FF0000"/>
                </a:solidFill>
                <a:ea typeface="ＭＳ Ｐゴシック" charset="0"/>
              </a:rPr>
              <a:t>4/28</a:t>
            </a:r>
            <a:r>
              <a:rPr lang="en-US" dirty="0" smtClean="0">
                <a:solidFill>
                  <a:srgbClr val="FF0000"/>
                </a:solidFill>
                <a:ea typeface="ＭＳ Ｐゴシック" charset="0"/>
              </a:rPr>
              <a:t>, </a:t>
            </a:r>
            <a:r>
              <a:rPr lang="en-US" dirty="0">
                <a:solidFill>
                  <a:srgbClr val="FF0000"/>
                </a:solidFill>
                <a:ea typeface="ＭＳ Ｐゴシック" charset="0"/>
              </a:rPr>
              <a:t>TBA, </a:t>
            </a:r>
            <a:r>
              <a:rPr lang="en-US" dirty="0" smtClean="0">
                <a:solidFill>
                  <a:srgbClr val="FF0000"/>
                </a:solidFill>
                <a:ea typeface="ＭＳ Ｐゴシック" charset="0"/>
              </a:rPr>
              <a:t>time set after survey</a:t>
            </a:r>
          </a:p>
          <a:p>
            <a:pPr lvl="1">
              <a:defRPr/>
            </a:pPr>
            <a:r>
              <a:rPr lang="en-US" dirty="0" smtClean="0">
                <a:ea typeface="ＭＳ Ｐゴシック" charset="0"/>
              </a:rPr>
              <a:t>These will </a:t>
            </a:r>
            <a:r>
              <a:rPr lang="en-US" dirty="0" smtClean="0">
                <a:ea typeface="ＭＳ Ｐゴシック" charset="0"/>
              </a:rPr>
              <a:t>be </a:t>
            </a:r>
            <a:r>
              <a:rPr lang="en-US" dirty="0" smtClean="0">
                <a:ea typeface="ＭＳ Ｐゴシック" charset="0"/>
              </a:rPr>
              <a:t>IN-PERSON!</a:t>
            </a:r>
            <a:endParaRPr lang="en-US" dirty="0" smtClean="0">
              <a:ea typeface="ＭＳ Ｐゴシック" charset="0"/>
            </a:endParaRPr>
          </a:p>
          <a:p>
            <a:pPr>
              <a:defRPr/>
            </a:pPr>
            <a:r>
              <a:rPr lang="en-US" dirty="0" smtClean="0">
                <a:ea typeface="ＭＳ Ｐゴシック" charset="0"/>
              </a:rPr>
              <a:t>36% </a:t>
            </a:r>
            <a:r>
              <a:rPr lang="en-US" dirty="0">
                <a:ea typeface="ＭＳ Ｐゴシック" charset="0"/>
              </a:rPr>
              <a:t>projects </a:t>
            </a:r>
          </a:p>
          <a:p>
            <a:pPr>
              <a:defRPr/>
            </a:pPr>
            <a:r>
              <a:rPr lang="en-US" dirty="0" smtClean="0">
                <a:ea typeface="ＭＳ Ｐゴシック" charset="0"/>
              </a:rPr>
              <a:t>18% </a:t>
            </a:r>
            <a:r>
              <a:rPr lang="en-US" dirty="0">
                <a:ea typeface="ＭＳ Ｐゴシック" charset="0"/>
              </a:rPr>
              <a:t>homework</a:t>
            </a:r>
          </a:p>
          <a:p>
            <a:pPr>
              <a:defRPr/>
            </a:pPr>
            <a:r>
              <a:rPr lang="en-US" dirty="0" smtClean="0">
                <a:ea typeface="ＭＳ Ｐゴシック" charset="0"/>
              </a:rPr>
              <a:t>10% participation (Sections, Lecture, …)</a:t>
            </a:r>
            <a:endParaRPr lang="en-US" dirty="0">
              <a:ea typeface="ＭＳ Ｐゴシック" charset="0"/>
            </a:endParaRPr>
          </a:p>
          <a:p>
            <a:pPr>
              <a:defRPr/>
            </a:pPr>
            <a:r>
              <a:rPr lang="en-US" i="1" dirty="0">
                <a:ea typeface="ＭＳ Ｐゴシック" charset="0"/>
              </a:rPr>
              <a:t>No final </a:t>
            </a:r>
            <a:r>
              <a:rPr lang="en-US" i="1" dirty="0" smtClean="0">
                <a:ea typeface="ＭＳ Ｐゴシック" charset="0"/>
              </a:rPr>
              <a:t>exam</a:t>
            </a: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extLst>
      <p:ext uri="{BB962C8B-B14F-4D97-AF65-F5344CB8AC3E}">
        <p14:creationId xmlns:p14="http://schemas.microsoft.com/office/powerpoint/2010/main" val="27198362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209800" y="1371600"/>
            <a:ext cx="7696200" cy="736600"/>
          </a:xfrm>
        </p:spPr>
        <p:txBody>
          <a:bodyPr/>
          <a:lstStyle/>
          <a:p>
            <a:pPr>
              <a:defRPr/>
            </a:pPr>
            <a:r>
              <a:rPr lang="en-US" altLang="en-US">
                <a:latin typeface="Gill Sans Light" charset="0"/>
                <a:cs typeface="Gill Sans Light" charset="0"/>
              </a:rPr>
              <a:t>Personal Integrity</a:t>
            </a:r>
          </a:p>
        </p:txBody>
      </p:sp>
      <p:sp>
        <p:nvSpPr>
          <p:cNvPr id="39939" name="Content Placeholder 2"/>
          <p:cNvSpPr>
            <a:spLocks noGrp="1"/>
          </p:cNvSpPr>
          <p:nvPr>
            <p:ph idx="1"/>
          </p:nvPr>
        </p:nvSpPr>
        <p:spPr>
          <a:xfrm>
            <a:off x="2133600" y="2667000"/>
            <a:ext cx="8001000" cy="2209800"/>
          </a:xfrm>
        </p:spPr>
        <p:txBody>
          <a:bodyPr/>
          <a:lstStyle/>
          <a:p>
            <a:pPr>
              <a:defRPr/>
            </a:pPr>
            <a:r>
              <a:rPr lang="en-US" altLang="en-US"/>
              <a:t>UCB Academic Honor Code: "As a member of the UC Berkeley community, I act with honesty, integrity, and respect for others."</a:t>
            </a:r>
          </a:p>
        </p:txBody>
      </p:sp>
      <p:sp>
        <p:nvSpPr>
          <p:cNvPr id="51203" name="Rectangle 6"/>
          <p:cNvSpPr>
            <a:spLocks noChangeArrowheads="1"/>
          </p:cNvSpPr>
          <p:nvPr/>
        </p:nvSpPr>
        <p:spPr bwMode="auto">
          <a:xfrm>
            <a:off x="1981200" y="4692650"/>
            <a:ext cx="85344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0" dirty="0">
                <a:latin typeface="Gill Sans" charset="0"/>
                <a:cs typeface="Gill Sans" charset="0"/>
              </a:rPr>
              <a:t>http://asuc.org/honorcode/resources/HC%20Guide%20for%20Syllabi.pdf</a:t>
            </a:r>
          </a:p>
        </p:txBody>
      </p:sp>
    </p:spTree>
    <p:extLst>
      <p:ext uri="{BB962C8B-B14F-4D97-AF65-F5344CB8AC3E}">
        <p14:creationId xmlns:p14="http://schemas.microsoft.com/office/powerpoint/2010/main" val="116845170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70000" y="152400"/>
            <a:ext cx="9550400" cy="533400"/>
          </a:xfrm>
        </p:spPr>
        <p:txBody>
          <a:bodyPr/>
          <a:lstStyle/>
          <a:p>
            <a:pPr>
              <a:defRPr/>
            </a:pPr>
            <a:r>
              <a:rPr lang="en-US" altLang="en-US">
                <a:latin typeface="Gill Sans Light" charset="0"/>
                <a:ea typeface="ＭＳ Ｐゴシック" charset="-128"/>
                <a:cs typeface="Gill Sans Light" charset="0"/>
              </a:rPr>
              <a:t>CS 162 Collaboration Policy</a:t>
            </a:r>
          </a:p>
        </p:txBody>
      </p:sp>
      <p:sp>
        <p:nvSpPr>
          <p:cNvPr id="50178" name="Content Placeholder 2"/>
          <p:cNvSpPr>
            <a:spLocks noGrp="1"/>
          </p:cNvSpPr>
          <p:nvPr>
            <p:ph idx="1"/>
          </p:nvPr>
        </p:nvSpPr>
        <p:spPr>
          <a:xfrm>
            <a:off x="762000" y="685800"/>
            <a:ext cx="10972800" cy="5562600"/>
          </a:xfrm>
        </p:spPr>
        <p:txBody>
          <a:bodyPr/>
          <a:lstStyle/>
          <a:p>
            <a:pPr marL="0" indent="0">
              <a:buNone/>
              <a:defRPr/>
            </a:pPr>
            <a:endParaRPr lang="en-US" sz="1800" dirty="0">
              <a:ea typeface="ＭＳ Ｐゴシック" charset="0"/>
            </a:endParaRPr>
          </a:p>
          <a:p>
            <a:pPr marL="0" indent="0">
              <a:buNone/>
              <a:defRPr/>
            </a:pPr>
            <a:r>
              <a:rPr lang="en-US" dirty="0" smtClean="0">
                <a:ea typeface="ＭＳ Ｐゴシック" charset="0"/>
              </a:rPr>
              <a:t>	Explaining </a:t>
            </a:r>
            <a:r>
              <a:rPr lang="en-US" dirty="0">
                <a:ea typeface="ＭＳ Ｐゴシック" charset="0"/>
              </a:rPr>
              <a:t>a concept to someone in another group</a:t>
            </a:r>
          </a:p>
          <a:p>
            <a:pPr marL="0" indent="0">
              <a:buNone/>
              <a:defRPr/>
            </a:pPr>
            <a:r>
              <a:rPr lang="en-US" dirty="0" smtClean="0">
                <a:ea typeface="ＭＳ Ｐゴシック" charset="0"/>
              </a:rPr>
              <a:t>	Discussing </a:t>
            </a:r>
            <a:r>
              <a:rPr lang="en-US" dirty="0">
                <a:ea typeface="ＭＳ Ｐゴシック" charset="0"/>
              </a:rPr>
              <a:t>algorithms/testing strategies with other groups</a:t>
            </a:r>
          </a:p>
          <a:p>
            <a:pPr marL="0" indent="0">
              <a:buNone/>
              <a:defRPr/>
            </a:pPr>
            <a:r>
              <a:rPr lang="en-US" dirty="0" smtClean="0">
                <a:ea typeface="ＭＳ Ｐゴシック" charset="0"/>
              </a:rPr>
              <a:t>	Discussing debugging approaches with other groups</a:t>
            </a:r>
            <a:endParaRPr lang="en-US" dirty="0">
              <a:ea typeface="ＭＳ Ｐゴシック" charset="0"/>
            </a:endParaRPr>
          </a:p>
          <a:p>
            <a:pPr marL="0" indent="0">
              <a:buNone/>
              <a:defRPr/>
            </a:pPr>
            <a:r>
              <a:rPr lang="en-US" dirty="0" smtClean="0">
                <a:ea typeface="ＭＳ Ｐゴシック" charset="0"/>
              </a:rPr>
              <a:t>	Searching </a:t>
            </a:r>
            <a:r>
              <a:rPr lang="en-US" dirty="0">
                <a:ea typeface="ＭＳ Ｐゴシック" charset="0"/>
              </a:rPr>
              <a:t>online for generic algorithms (e.g., hash table) </a:t>
            </a:r>
          </a:p>
          <a:p>
            <a:pPr marL="0" indent="0">
              <a:buNone/>
              <a:defRPr/>
            </a:pPr>
            <a:endParaRPr lang="en-US" sz="1600" dirty="0">
              <a:ea typeface="ＭＳ Ｐゴシック" charset="0"/>
            </a:endParaRPr>
          </a:p>
          <a:p>
            <a:pPr marL="0" indent="0">
              <a:buNone/>
              <a:defRPr/>
            </a:pPr>
            <a:r>
              <a:rPr lang="en-US" dirty="0" smtClean="0">
                <a:solidFill>
                  <a:srgbClr val="FF0000"/>
                </a:solidFill>
                <a:ea typeface="ＭＳ Ｐゴシック" charset="0"/>
              </a:rPr>
              <a:t>	Sharing </a:t>
            </a:r>
            <a:r>
              <a:rPr lang="en-US" dirty="0">
                <a:solidFill>
                  <a:srgbClr val="FF0000"/>
                </a:solidFill>
                <a:ea typeface="ＭＳ Ｐゴシック" charset="0"/>
              </a:rPr>
              <a:t>code or test cases with another group</a:t>
            </a:r>
          </a:p>
          <a:p>
            <a:pPr marL="0" indent="0">
              <a:buNone/>
              <a:defRPr/>
            </a:pPr>
            <a:r>
              <a:rPr lang="en-US" dirty="0" smtClean="0">
                <a:solidFill>
                  <a:srgbClr val="FF0000"/>
                </a:solidFill>
                <a:ea typeface="ＭＳ Ｐゴシック" charset="0"/>
              </a:rPr>
              <a:t>	Copying </a:t>
            </a:r>
            <a:r>
              <a:rPr lang="en-US" dirty="0">
                <a:solidFill>
                  <a:srgbClr val="FF0000"/>
                </a:solidFill>
                <a:ea typeface="ＭＳ Ｐゴシック" charset="0"/>
              </a:rPr>
              <a:t>OR reading another group’s code or test cases</a:t>
            </a:r>
          </a:p>
          <a:p>
            <a:pPr marL="0" indent="0">
              <a:buNone/>
              <a:defRPr/>
            </a:pPr>
            <a:r>
              <a:rPr lang="en-US" dirty="0" smtClean="0">
                <a:solidFill>
                  <a:srgbClr val="FF0000"/>
                </a:solidFill>
                <a:ea typeface="ＭＳ Ｐゴシック" charset="0"/>
              </a:rPr>
              <a:t>	Copying </a:t>
            </a:r>
            <a:r>
              <a:rPr lang="en-US" dirty="0">
                <a:solidFill>
                  <a:srgbClr val="FF0000"/>
                </a:solidFill>
                <a:ea typeface="ＭＳ Ｐゴシック" charset="0"/>
              </a:rPr>
              <a:t>OR reading online code or test cases from prior </a:t>
            </a:r>
            <a:r>
              <a:rPr lang="en-US" dirty="0" smtClean="0">
                <a:solidFill>
                  <a:srgbClr val="FF0000"/>
                </a:solidFill>
                <a:ea typeface="ＭＳ Ｐゴシック" charset="0"/>
              </a:rPr>
              <a:t>years</a:t>
            </a:r>
            <a:endParaRPr lang="en-US" dirty="0">
              <a:ea typeface="ＭＳ Ｐゴシック" charset="0"/>
            </a:endParaRPr>
          </a:p>
          <a:p>
            <a:pPr marL="0" indent="0">
              <a:buNone/>
              <a:defRPr/>
            </a:pPr>
            <a:r>
              <a:rPr lang="en-US" dirty="0" smtClean="0">
                <a:solidFill>
                  <a:srgbClr val="FF0000"/>
                </a:solidFill>
                <a:ea typeface="ＭＳ Ｐゴシック" charset="0"/>
              </a:rPr>
              <a:t>	Helping someone in another group to debug their code</a:t>
            </a:r>
            <a:endParaRPr lang="en-US" dirty="0">
              <a:solidFill>
                <a:srgbClr val="FF0000"/>
              </a:solidFill>
              <a:ea typeface="ＭＳ Ｐゴシック" charset="0"/>
            </a:endParaRPr>
          </a:p>
          <a:p>
            <a:pPr marL="0" indent="0">
              <a:buNone/>
              <a:defRPr/>
            </a:pPr>
            <a:endParaRPr lang="en-US" sz="1100" dirty="0">
              <a:ea typeface="ＭＳ Ｐゴシック" charset="0"/>
            </a:endParaRPr>
          </a:p>
          <a:p>
            <a:pPr>
              <a:buFont typeface="Arial" panose="020B0604020202020204" pitchFamily="34" charset="0"/>
              <a:buChar char="•"/>
              <a:defRPr/>
            </a:pPr>
            <a:r>
              <a:rPr lang="en-US" dirty="0">
                <a:ea typeface="ＭＳ Ｐゴシック" charset="0"/>
              </a:rPr>
              <a:t>We compare all project submissions against prior year submissions and online solutions and will take actions (described on the course overview page) against offenders </a:t>
            </a:r>
            <a:endParaRPr lang="en-US" dirty="0" smtClean="0">
              <a:ea typeface="ＭＳ Ｐゴシック" charset="0"/>
            </a:endParaRPr>
          </a:p>
          <a:p>
            <a:pPr>
              <a:buFont typeface="Arial" panose="020B0604020202020204" pitchFamily="34" charset="0"/>
              <a:buChar char="•"/>
              <a:defRPr/>
            </a:pPr>
            <a:r>
              <a:rPr lang="en-US" dirty="0" smtClean="0">
                <a:ea typeface="ＭＳ Ｐゴシック" charset="0"/>
              </a:rPr>
              <a:t>Don’t put a friend in a bad position by asking for help that they shouldn’t give!</a:t>
            </a:r>
            <a:endParaRPr lang="en-US" dirty="0">
              <a:ea typeface="ＭＳ Ｐゴシック" charset="0"/>
            </a:endParaRPr>
          </a:p>
          <a:p>
            <a:pPr marL="0" indent="0">
              <a:buNone/>
              <a:defRPr/>
            </a:pPr>
            <a:endParaRPr lang="en-US" sz="1400" dirty="0">
              <a:ea typeface="ＭＳ Ｐゴシック" charset="0"/>
            </a:endParaRPr>
          </a:p>
          <a:p>
            <a:pPr marL="0" indent="0">
              <a:buNone/>
              <a:defRPr/>
            </a:pPr>
            <a:endParaRPr lang="en-US" dirty="0">
              <a:ea typeface="ＭＳ Ｐゴシック" charset="0"/>
            </a:endParaRPr>
          </a:p>
        </p:txBody>
      </p:sp>
      <p:pic>
        <p:nvPicPr>
          <p:cNvPr id="50179" name="Picture 3" descr="red x.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3389314"/>
            <a:ext cx="649288"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4" descr="green check.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0400" y="1524000"/>
            <a:ext cx="9398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23847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0178">
                                            <p:txEl>
                                              <p:pRg st="9" end="9"/>
                                            </p:txEl>
                                          </p:spTgt>
                                        </p:tgtEl>
                                        <p:attrNameLst>
                                          <p:attrName>style.visibility</p:attrName>
                                        </p:attrNameLst>
                                      </p:cBhvr>
                                      <p:to>
                                        <p:strVal val="visible"/>
                                      </p:to>
                                    </p:set>
                                    <p:anim calcmode="lin" valueType="num">
                                      <p:cBhvr additive="base">
                                        <p:cTn id="67" dur="500" fill="hold"/>
                                        <p:tgtEl>
                                          <p:spTgt spid="50178">
                                            <p:txEl>
                                              <p:pRg st="9" end="9"/>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5017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nodeType="clickEffect">
                                  <p:stCondLst>
                                    <p:cond delay="0"/>
                                  </p:stCondLst>
                                  <p:childTnLst>
                                    <p:set>
                                      <p:cBhvr>
                                        <p:cTn id="72" dur="1" fill="hold">
                                          <p:stCondLst>
                                            <p:cond delay="0"/>
                                          </p:stCondLst>
                                        </p:cTn>
                                        <p:tgtEl>
                                          <p:spTgt spid="50179"/>
                                        </p:tgtEl>
                                        <p:attrNameLst>
                                          <p:attrName>style.visibility</p:attrName>
                                        </p:attrNameLst>
                                      </p:cBhvr>
                                      <p:to>
                                        <p:strVal val="visible"/>
                                      </p:to>
                                    </p:set>
                                    <p:animEffect transition="in" filter="wipe(down)">
                                      <p:cBhvr>
                                        <p:cTn id="73" dur="435">
                                          <p:stCondLst>
                                            <p:cond delay="0"/>
                                          </p:stCondLst>
                                        </p:cTn>
                                        <p:tgtEl>
                                          <p:spTgt spid="50179"/>
                                        </p:tgtEl>
                                      </p:cBhvr>
                                    </p:animEffect>
                                    <p:anim calcmode="lin" valueType="num">
                                      <p:cBhvr>
                                        <p:cTn id="74"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75"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6"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7"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8"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9" dur="20">
                                          <p:stCondLst>
                                            <p:cond delay="487"/>
                                          </p:stCondLst>
                                        </p:cTn>
                                        <p:tgtEl>
                                          <p:spTgt spid="50179"/>
                                        </p:tgtEl>
                                      </p:cBhvr>
                                      <p:to x="100000" y="60000"/>
                                    </p:animScale>
                                    <p:animScale>
                                      <p:cBhvr>
                                        <p:cTn id="80" dur="124" decel="50000">
                                          <p:stCondLst>
                                            <p:cond delay="507"/>
                                          </p:stCondLst>
                                        </p:cTn>
                                        <p:tgtEl>
                                          <p:spTgt spid="50179"/>
                                        </p:tgtEl>
                                      </p:cBhvr>
                                      <p:to x="100000" y="100000"/>
                                    </p:animScale>
                                    <p:animScale>
                                      <p:cBhvr>
                                        <p:cTn id="81" dur="20">
                                          <p:stCondLst>
                                            <p:cond delay="984"/>
                                          </p:stCondLst>
                                        </p:cTn>
                                        <p:tgtEl>
                                          <p:spTgt spid="50179"/>
                                        </p:tgtEl>
                                      </p:cBhvr>
                                      <p:to x="100000" y="80000"/>
                                    </p:animScale>
                                    <p:animScale>
                                      <p:cBhvr>
                                        <p:cTn id="82" dur="124" decel="50000">
                                          <p:stCondLst>
                                            <p:cond delay="1004"/>
                                          </p:stCondLst>
                                        </p:cTn>
                                        <p:tgtEl>
                                          <p:spTgt spid="50179"/>
                                        </p:tgtEl>
                                      </p:cBhvr>
                                      <p:to x="100000" y="100000"/>
                                    </p:animScale>
                                    <p:animScale>
                                      <p:cBhvr>
                                        <p:cTn id="83" dur="20">
                                          <p:stCondLst>
                                            <p:cond delay="1231"/>
                                          </p:stCondLst>
                                        </p:cTn>
                                        <p:tgtEl>
                                          <p:spTgt spid="50179"/>
                                        </p:tgtEl>
                                      </p:cBhvr>
                                      <p:to x="100000" y="90000"/>
                                    </p:animScale>
                                    <p:animScale>
                                      <p:cBhvr>
                                        <p:cTn id="84" dur="124" decel="50000">
                                          <p:stCondLst>
                                            <p:cond delay="1251"/>
                                          </p:stCondLst>
                                        </p:cTn>
                                        <p:tgtEl>
                                          <p:spTgt spid="50179"/>
                                        </p:tgtEl>
                                      </p:cBhvr>
                                      <p:to x="100000" y="100000"/>
                                    </p:animScale>
                                    <p:animScale>
                                      <p:cBhvr>
                                        <p:cTn id="85" dur="20">
                                          <p:stCondLst>
                                            <p:cond delay="1356"/>
                                          </p:stCondLst>
                                        </p:cTn>
                                        <p:tgtEl>
                                          <p:spTgt spid="50179"/>
                                        </p:tgtEl>
                                      </p:cBhvr>
                                      <p:to x="100000" y="95000"/>
                                    </p:animScale>
                                    <p:animScale>
                                      <p:cBhvr>
                                        <p:cTn id="86" dur="124" decel="50000">
                                          <p:stCondLst>
                                            <p:cond delay="1376"/>
                                          </p:stCondLst>
                                        </p:cTn>
                                        <p:tgtEl>
                                          <p:spTgt spid="50179"/>
                                        </p:tgtEl>
                                      </p:cBhvr>
                                      <p:to x="100000" y="100000"/>
                                    </p:animScale>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50178">
                                            <p:txEl>
                                              <p:pRg st="11" end="11"/>
                                            </p:txEl>
                                          </p:spTgt>
                                        </p:tgtEl>
                                        <p:attrNameLst>
                                          <p:attrName>style.visibility</p:attrName>
                                        </p:attrNameLst>
                                      </p:cBhvr>
                                      <p:to>
                                        <p:strVal val="visible"/>
                                      </p:to>
                                    </p:set>
                                    <p:anim calcmode="lin" valueType="num">
                                      <p:cBhvr additive="base">
                                        <p:cTn id="91" dur="500" fill="hold"/>
                                        <p:tgtEl>
                                          <p:spTgt spid="50178">
                                            <p:txEl>
                                              <p:pRg st="11" end="11"/>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50178">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50178">
                                            <p:txEl>
                                              <p:pRg st="12" end="12"/>
                                            </p:txEl>
                                          </p:spTgt>
                                        </p:tgtEl>
                                        <p:attrNameLst>
                                          <p:attrName>style.visibility</p:attrName>
                                        </p:attrNameLst>
                                      </p:cBhvr>
                                      <p:to>
                                        <p:strVal val="visible"/>
                                      </p:to>
                                    </p:set>
                                    <p:anim calcmode="lin" valueType="num">
                                      <p:cBhvr additive="base">
                                        <p:cTn id="97" dur="500" fill="hold"/>
                                        <p:tgtEl>
                                          <p:spTgt spid="50178">
                                            <p:txEl>
                                              <p:pRg st="12" end="12"/>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50178">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ltLang="en-US">
                <a:latin typeface="Gill Sans Light" charset="0"/>
                <a:cs typeface="Gill Sans Light" charset="0"/>
              </a:rPr>
              <a:t>Lecture Goal</a:t>
            </a:r>
          </a:p>
        </p:txBody>
      </p:sp>
      <p:sp>
        <p:nvSpPr>
          <p:cNvPr id="268291" name="Rectangle 3"/>
          <p:cNvSpPr>
            <a:spLocks noGrp="1" noChangeArrowheads="1"/>
          </p:cNvSpPr>
          <p:nvPr>
            <p:ph type="body" idx="1"/>
          </p:nvPr>
        </p:nvSpPr>
        <p:spPr>
          <a:xfrm>
            <a:off x="1676400" y="2514600"/>
            <a:ext cx="8839200" cy="1752600"/>
          </a:xfrm>
        </p:spPr>
        <p:txBody>
          <a:bodyPr/>
          <a:lstStyle/>
          <a:p>
            <a:pPr algn="ctr">
              <a:buFontTx/>
              <a:buNone/>
              <a:defRPr/>
            </a:pPr>
            <a:r>
              <a:rPr lang="en-US" altLang="en-US" sz="4800" dirty="0">
                <a:solidFill>
                  <a:schemeClr val="hlink"/>
                </a:solidFill>
              </a:rPr>
              <a:t>Interactive</a:t>
            </a:r>
            <a:r>
              <a:rPr lang="en-US" altLang="en-US" sz="4800" dirty="0" smtClean="0">
                <a:solidFill>
                  <a:schemeClr val="hlink"/>
                </a:solidFill>
              </a:rPr>
              <a:t>!!!</a:t>
            </a:r>
          </a:p>
          <a:p>
            <a:pPr algn="ctr">
              <a:buFontTx/>
              <a:buNone/>
              <a:defRPr/>
            </a:pPr>
            <a:r>
              <a:rPr lang="en-US" altLang="en-US" sz="4800" dirty="0" smtClean="0">
                <a:solidFill>
                  <a:schemeClr val="hlink"/>
                </a:solidFill>
              </a:rPr>
              <a:t>Ask Questions in Chat</a:t>
            </a:r>
            <a:endParaRPr lang="en-US" altLang="en-US" sz="4800" dirty="0">
              <a:solidFill>
                <a:schemeClr val="hlink"/>
              </a:solidFill>
            </a:endParaRPr>
          </a:p>
        </p:txBody>
      </p:sp>
    </p:spTree>
    <p:extLst>
      <p:ext uri="{BB962C8B-B14F-4D97-AF65-F5344CB8AC3E}">
        <p14:creationId xmlns:p14="http://schemas.microsoft.com/office/powerpoint/2010/main" val="3392685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268291">
                                            <p:txEl>
                                              <p:pRg st="1" end="1"/>
                                            </p:txEl>
                                          </p:spTgt>
                                        </p:tgtEl>
                                        <p:attrNameLst>
                                          <p:attrName>style.visibility</p:attrName>
                                        </p:attrNameLst>
                                      </p:cBhvr>
                                      <p:to>
                                        <p:strVal val="visible"/>
                                      </p:to>
                                    </p:set>
                                    <p:anim calcmode="lin" valueType="num">
                                      <p:cBhvr>
                                        <p:cTn id="15" dur="500" fill="hold"/>
                                        <p:tgtEl>
                                          <p:spTgt spid="268291">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268291">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268291">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268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3"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spid="_x0000_s132116" name="Image" r:id="rId15" imgW="2007766" imgH="2134839" progId="Photoshop.Image.5">
                    <p:embed/>
                  </p:oleObj>
                </mc:Choice>
                <mc:Fallback>
                  <p:oleObj name="Image" r:id="rId15" imgW="2007766" imgH="2134839" progId="Photoshop.Image.5">
                    <p:embed/>
                    <p:pic>
                      <p:nvPicPr>
                        <p:cNvPr id="41442"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spid="_x0000_s131092" name="Chart" r:id="rId4" imgW="8369300" imgH="4546600" progId="Excel.Chart.8">
                  <p:embed/>
                </p:oleObj>
              </mc:Choice>
              <mc:Fallback>
                <p:oleObj name="Chart" r:id="rId4" imgW="8369300" imgH="4546600" progId="Excel.Chart.8">
                  <p:embed/>
                  <p:pic>
                    <p:nvPicPr>
                      <p:cNvPr id="30721"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a:t>
            </a:r>
            <a:r>
              <a:rPr lang="en-US" dirty="0" smtClean="0">
                <a:ea typeface="ＭＳ Ｐゴシック" charset="0"/>
              </a:rPr>
              <a:t>yielded </a:t>
            </a:r>
            <a:r>
              <a:rPr lang="en-US" dirty="0">
                <a:ea typeface="ＭＳ Ｐゴシック" charset="0"/>
              </a:rPr>
              <a:t>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t>
            </a:r>
            <a:r>
              <a:rPr lang="en-US" altLang="en-US" dirty="0" smtClean="0">
                <a:latin typeface="Gill Sans Light" charset="0"/>
                <a:cs typeface="Gill Sans Light" charset="0"/>
              </a:rPr>
              <a:t>arrived in 2007</a:t>
            </a:r>
            <a:endParaRPr lang="en-US" altLang="en-US" dirty="0">
              <a:latin typeface="Gill Sans Light" charset="0"/>
              <a:cs typeface="Gill Sans Light" charset="0"/>
            </a:endParaRP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ＭＳ Ｐゴシック" charset="0"/>
              </a:rPr>
              <a:t>But then Moore’s Law Ended…</a:t>
            </a:r>
            <a:endParaRPr lang="en-US" dirty="0">
              <a:ea typeface="ＭＳ Ｐゴシック" charset="0"/>
            </a:endParaRP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a:t>
            </a:r>
            <a:r>
              <a:rPr lang="en-US" dirty="0" smtClean="0"/>
              <a:t>Capacity is Still Growing!</a:t>
            </a:r>
            <a:endParaRPr lang="en-US" dirty="0"/>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a:t>
            </a:r>
            <a:r>
              <a:rPr lang="en-US" altLang="en-US" dirty="0" smtClean="0">
                <a:latin typeface="Gill Sans Light" charset="0"/>
                <a:ea typeface="ＭＳ Ｐゴシック" charset="-128"/>
                <a:cs typeface="Gill Sans Light" charset="0"/>
              </a:rPr>
              <a:t>Capacity Still Increasing</a:t>
            </a:r>
            <a:endParaRPr lang="en-US" altLang="en-US" dirty="0">
              <a:latin typeface="Gill Sans Light" charset="0"/>
              <a:ea typeface="ＭＳ Ｐゴシック" charset="-128"/>
              <a:cs typeface="Gill Sans Light" charset="0"/>
            </a:endParaRP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dirty="0">
                <a:latin typeface="Gill Sans Light" charset="0"/>
                <a:cs typeface="Gill Sans Light" charset="0"/>
              </a:rPr>
              <a:t>What is an Operating </a:t>
            </a:r>
            <a:r>
              <a:rPr lang="en-US" altLang="en-US" dirty="0" smtClean="0">
                <a:latin typeface="Gill Sans Light" charset="0"/>
                <a:cs typeface="Gill Sans Light" charset="0"/>
              </a:rPr>
              <a:t>System Again?</a:t>
            </a:r>
            <a:endParaRPr lang="en-US" altLang="en-US" dirty="0">
              <a:latin typeface="Gill Sans Light" charset="0"/>
              <a:cs typeface="Gill Sans Light" charset="0"/>
            </a:endParaRPr>
          </a:p>
        </p:txBody>
      </p:sp>
      <p:sp>
        <p:nvSpPr>
          <p:cNvPr id="44035" name="Content Placeholder 2"/>
          <p:cNvSpPr>
            <a:spLocks noGrp="1"/>
          </p:cNvSpPr>
          <p:nvPr>
            <p:ph idx="1"/>
          </p:nvPr>
        </p:nvSpPr>
        <p:spPr>
          <a:xfrm>
            <a:off x="2971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00200" y="762000"/>
            <a:ext cx="1411288"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4"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2601" y="2514600"/>
            <a:ext cx="12922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76400" y="4267200"/>
            <a:ext cx="16637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9854194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smtClean="0"/>
              <a:t>The World Is Parallel: Intel </a:t>
            </a:r>
            <a:r>
              <a:rPr lang="en-US" dirty="0" err="1" smtClean="0"/>
              <a:t>SkyLake</a:t>
            </a:r>
            <a:r>
              <a:rPr lang="en-US" dirty="0" smtClean="0"/>
              <a:t> (2017)</a:t>
            </a:r>
            <a:endParaRPr lang="en-US" dirty="0"/>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smtClean="0"/>
              <a:t>Up to 28 Cores, 56 Threads</a:t>
            </a:r>
          </a:p>
          <a:p>
            <a:pPr lvl="1">
              <a:lnSpc>
                <a:spcPct val="85000"/>
              </a:lnSpc>
            </a:pPr>
            <a:r>
              <a:rPr lang="en-US" dirty="0"/>
              <a:t>694 mm² die size (estimated)</a:t>
            </a:r>
            <a:endParaRPr lang="en-US" dirty="0" smtClean="0"/>
          </a:p>
          <a:p>
            <a:pPr>
              <a:lnSpc>
                <a:spcPct val="85000"/>
              </a:lnSpc>
            </a:pPr>
            <a:r>
              <a:rPr lang="en-US" dirty="0" smtClean="0"/>
              <a:t>Many different instructions</a:t>
            </a:r>
          </a:p>
          <a:p>
            <a:pPr lvl="1">
              <a:lnSpc>
                <a:spcPct val="85000"/>
              </a:lnSpc>
            </a:pPr>
            <a:r>
              <a:rPr lang="en-US" dirty="0" smtClean="0"/>
              <a:t>Security, Graphics</a:t>
            </a:r>
          </a:p>
          <a:p>
            <a:pPr>
              <a:lnSpc>
                <a:spcPct val="85000"/>
              </a:lnSpc>
            </a:pPr>
            <a:r>
              <a:rPr lang="en-US" dirty="0" smtClean="0"/>
              <a:t>Caches on chip:</a:t>
            </a:r>
          </a:p>
          <a:p>
            <a:pPr lvl="1">
              <a:lnSpc>
                <a:spcPct val="85000"/>
              </a:lnSpc>
            </a:pPr>
            <a:r>
              <a:rPr lang="en-US" dirty="0" smtClean="0"/>
              <a:t>L2: 28 </a:t>
            </a:r>
            <a:r>
              <a:rPr lang="en-US" dirty="0" err="1" smtClean="0"/>
              <a:t>MiB</a:t>
            </a:r>
            <a:endParaRPr lang="en-US" dirty="0" smtClean="0"/>
          </a:p>
          <a:p>
            <a:pPr lvl="1">
              <a:lnSpc>
                <a:spcPct val="85000"/>
              </a:lnSpc>
            </a:pPr>
            <a:r>
              <a:rPr lang="en-US" dirty="0" smtClean="0"/>
              <a:t>Shared L3: 38.5 </a:t>
            </a:r>
            <a:r>
              <a:rPr lang="en-US" dirty="0" err="1" smtClean="0"/>
              <a:t>MiB</a:t>
            </a:r>
            <a:r>
              <a:rPr lang="en-US" dirty="0"/>
              <a:t> </a:t>
            </a:r>
            <a:r>
              <a:rPr lang="en-US" dirty="0" smtClean="0"/>
              <a:t/>
            </a:r>
            <a:br>
              <a:rPr lang="en-US" dirty="0" smtClean="0"/>
            </a:br>
            <a:r>
              <a:rPr lang="en-US" dirty="0" smtClean="0"/>
              <a:t>(non-inclusive)</a:t>
            </a:r>
          </a:p>
          <a:p>
            <a:pPr lvl="1">
              <a:lnSpc>
                <a:spcPct val="85000"/>
              </a:lnSpc>
            </a:pPr>
            <a:r>
              <a:rPr lang="en-US" dirty="0" smtClean="0"/>
              <a:t>Directory-based cache coherence</a:t>
            </a:r>
          </a:p>
          <a:p>
            <a:pPr>
              <a:lnSpc>
                <a:spcPct val="85000"/>
              </a:lnSpc>
            </a:pPr>
            <a:r>
              <a:rPr lang="en-US" dirty="0" smtClean="0"/>
              <a:t>Network:</a:t>
            </a:r>
          </a:p>
          <a:p>
            <a:pPr lvl="1">
              <a:lnSpc>
                <a:spcPct val="85000"/>
              </a:lnSpc>
            </a:pPr>
            <a:r>
              <a:rPr lang="en-US" dirty="0" smtClean="0"/>
              <a:t>On-chip Mesh Interconnect</a:t>
            </a:r>
          </a:p>
          <a:p>
            <a:pPr lvl="1">
              <a:lnSpc>
                <a:spcPct val="85000"/>
              </a:lnSpc>
            </a:pPr>
            <a:r>
              <a:rPr lang="en-US" dirty="0" smtClean="0"/>
              <a:t>Fast off-chip network </a:t>
            </a:r>
            <a:r>
              <a:rPr lang="en-US" dirty="0" err="1" smtClean="0"/>
              <a:t>directlry</a:t>
            </a:r>
            <a:r>
              <a:rPr lang="en-US" dirty="0" smtClean="0"/>
              <a:t> supports 8-chips connected</a:t>
            </a:r>
          </a:p>
          <a:p>
            <a:pPr>
              <a:lnSpc>
                <a:spcPct val="85000"/>
              </a:lnSpc>
            </a:pPr>
            <a:r>
              <a:rPr lang="en-US" dirty="0" smtClean="0"/>
              <a:t>DRAM/chips</a:t>
            </a:r>
          </a:p>
          <a:p>
            <a:pPr lvl="1">
              <a:lnSpc>
                <a:spcPct val="85000"/>
              </a:lnSpc>
            </a:pPr>
            <a:r>
              <a:rPr lang="en-US" dirty="0" smtClean="0"/>
              <a:t>Up to 1.5 </a:t>
            </a:r>
            <a:r>
              <a:rPr lang="en-US" dirty="0" err="1" smtClean="0"/>
              <a:t>TiB</a:t>
            </a:r>
            <a:endParaRPr lang="en-US" dirty="0" smtClean="0"/>
          </a:p>
          <a:p>
            <a:pPr lvl="1">
              <a:lnSpc>
                <a:spcPct val="85000"/>
              </a:lnSpc>
            </a:pPr>
            <a:r>
              <a:rPr lang="en-US" dirty="0" smtClean="0"/>
              <a:t>DDR4 memory</a:t>
            </a:r>
            <a:endParaRPr lang="en-US" dirty="0"/>
          </a:p>
          <a:p>
            <a:pPr>
              <a:lnSpc>
                <a:spcPct val="85000"/>
              </a:lnSpc>
            </a:pPr>
            <a:endParaRPr lang="en-US" dirty="0" smtClean="0"/>
          </a:p>
          <a:p>
            <a:pPr>
              <a:lnSpc>
                <a:spcPct val="85000"/>
              </a:lnSpc>
            </a:pPr>
            <a:endParaRPr lang="en-US" dirty="0" smtClean="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1828800" y="228600"/>
            <a:ext cx="8839200" cy="503238"/>
          </a:xfrm>
        </p:spPr>
        <p:txBody>
          <a:bodyPr vert="horz" wrap="square" lIns="63493" tIns="25397" rIns="63493" bIns="25397" numCol="1" anchor="t" anchorCtr="0" compatLnSpc="1">
            <a:prstTxWarp prst="textNoShape">
              <a:avLst/>
            </a:prstTxWarp>
            <a:spAutoFit/>
          </a:bodyPr>
          <a:lstStyle/>
          <a:p>
            <a:pPr>
              <a:defRPr/>
            </a:pPr>
            <a:r>
              <a:rPr lang="en-US" altLang="en-US" dirty="0">
                <a:latin typeface="Gill Sans Light" charset="0"/>
                <a:cs typeface="Gill Sans Light" charset="0"/>
              </a:rPr>
              <a:t>HW Functionality comes with great complexity!</a:t>
            </a:r>
          </a:p>
        </p:txBody>
      </p:sp>
      <p:grpSp>
        <p:nvGrpSpPr>
          <p:cNvPr id="59394" name="Group 4"/>
          <p:cNvGrpSpPr>
            <a:grpSpLocks/>
          </p:cNvGrpSpPr>
          <p:nvPr/>
        </p:nvGrpSpPr>
        <p:grpSpPr bwMode="auto">
          <a:xfrm>
            <a:off x="1735931" y="2620963"/>
            <a:ext cx="5951538" cy="3863975"/>
            <a:chOff x="336" y="594"/>
            <a:chExt cx="3749" cy="2434"/>
          </a:xfrm>
        </p:grpSpPr>
        <p:sp>
          <p:nvSpPr>
            <p:cNvPr id="47110" name="Rectangle 5"/>
            <p:cNvSpPr>
              <a:spLocks noChangeArrowheads="1"/>
            </p:cNvSpPr>
            <p:nvPr/>
          </p:nvSpPr>
          <p:spPr bwMode="auto">
            <a:xfrm>
              <a:off x="384" y="672"/>
              <a:ext cx="41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Proc</a:t>
              </a:r>
            </a:p>
          </p:txBody>
        </p:sp>
        <p:sp>
          <p:nvSpPr>
            <p:cNvPr id="47111" name="Rectangle 6"/>
            <p:cNvSpPr>
              <a:spLocks noChangeArrowheads="1"/>
            </p:cNvSpPr>
            <p:nvPr/>
          </p:nvSpPr>
          <p:spPr bwMode="auto">
            <a:xfrm>
              <a:off x="336" y="1104"/>
              <a:ext cx="60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Caches</a:t>
              </a:r>
            </a:p>
          </p:txBody>
        </p:sp>
        <p:sp>
          <p:nvSpPr>
            <p:cNvPr id="47112" name="Rectangle 7"/>
            <p:cNvSpPr>
              <a:spLocks noChangeArrowheads="1"/>
            </p:cNvSpPr>
            <p:nvPr/>
          </p:nvSpPr>
          <p:spPr bwMode="auto">
            <a:xfrm>
              <a:off x="1008" y="1248"/>
              <a:ext cx="59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solidFill>
                    <a:srgbClr val="2A40E2"/>
                  </a:solidFill>
                </a:rPr>
                <a:t>Busses</a:t>
              </a:r>
            </a:p>
          </p:txBody>
        </p:sp>
        <p:sp>
          <p:nvSpPr>
            <p:cNvPr id="47113" name="Rectangle 8"/>
            <p:cNvSpPr>
              <a:spLocks noChangeArrowheads="1"/>
            </p:cNvSpPr>
            <p:nvPr/>
          </p:nvSpPr>
          <p:spPr bwMode="auto">
            <a:xfrm>
              <a:off x="336" y="1728"/>
              <a:ext cx="6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Memory</a:t>
              </a:r>
            </a:p>
          </p:txBody>
        </p:sp>
        <p:sp>
          <p:nvSpPr>
            <p:cNvPr id="47114" name="Rectangle 9"/>
            <p:cNvSpPr>
              <a:spLocks noChangeArrowheads="1"/>
            </p:cNvSpPr>
            <p:nvPr/>
          </p:nvSpPr>
          <p:spPr bwMode="auto">
            <a:xfrm>
              <a:off x="384" y="2544"/>
              <a:ext cx="90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I/O Devices:</a:t>
              </a:r>
            </a:p>
          </p:txBody>
        </p:sp>
        <p:sp>
          <p:nvSpPr>
            <p:cNvPr id="47115"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6"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17"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8"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9"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0"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1"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2" name="Rectangle 17"/>
            <p:cNvSpPr>
              <a:spLocks noChangeArrowheads="1"/>
            </p:cNvSpPr>
            <p:nvPr/>
          </p:nvSpPr>
          <p:spPr bwMode="auto">
            <a:xfrm>
              <a:off x="1440" y="2112"/>
              <a:ext cx="81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Controllers</a:t>
              </a:r>
            </a:p>
          </p:txBody>
        </p:sp>
        <p:sp>
          <p:nvSpPr>
            <p:cNvPr id="47123"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4"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5"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6"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7" name="Rectangle 22"/>
            <p:cNvSpPr>
              <a:spLocks noChangeArrowheads="1"/>
            </p:cNvSpPr>
            <p:nvPr/>
          </p:nvSpPr>
          <p:spPr bwMode="auto">
            <a:xfrm>
              <a:off x="1872" y="1584"/>
              <a:ext cx="6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adapters</a:t>
              </a:r>
            </a:p>
          </p:txBody>
        </p:sp>
        <p:sp>
          <p:nvSpPr>
            <p:cNvPr id="47128"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9" name="Rectangle 24"/>
            <p:cNvSpPr>
              <a:spLocks noChangeArrowheads="1"/>
            </p:cNvSpPr>
            <p:nvPr/>
          </p:nvSpPr>
          <p:spPr bwMode="auto">
            <a:xfrm>
              <a:off x="1344" y="2448"/>
              <a:ext cx="810" cy="5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Disks</a:t>
              </a:r>
            </a:p>
            <a:p>
              <a:pPr>
                <a:lnSpc>
                  <a:spcPct val="100000"/>
                </a:lnSpc>
                <a:spcBef>
                  <a:spcPct val="0"/>
                </a:spcBef>
                <a:buSzTx/>
                <a:buFontTx/>
                <a:buNone/>
                <a:defRPr/>
              </a:pPr>
              <a:r>
                <a:rPr lang="en-US" altLang="en-US" sz="1800" b="0">
                  <a:solidFill>
                    <a:srgbClr val="2A40E2"/>
                  </a:solidFill>
                </a:rPr>
                <a:t>Displays</a:t>
              </a:r>
            </a:p>
            <a:p>
              <a:pPr>
                <a:lnSpc>
                  <a:spcPct val="100000"/>
                </a:lnSpc>
                <a:spcBef>
                  <a:spcPct val="0"/>
                </a:spcBef>
                <a:buSzTx/>
                <a:buFontTx/>
                <a:buNone/>
                <a:defRPr/>
              </a:pPr>
              <a:r>
                <a:rPr lang="en-US" altLang="en-US" sz="1800" b="0">
                  <a:solidFill>
                    <a:srgbClr val="2A40E2"/>
                  </a:solidFill>
                </a:rPr>
                <a:t>Keyboards</a:t>
              </a:r>
            </a:p>
          </p:txBody>
        </p:sp>
        <p:sp>
          <p:nvSpPr>
            <p:cNvPr id="47130"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31"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Networks</a:t>
              </a:r>
            </a:p>
          </p:txBody>
        </p:sp>
        <p:sp>
          <p:nvSpPr>
            <p:cNvPr id="47132"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3"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4"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5"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6"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7"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8"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grpSp>
      <p:sp>
        <p:nvSpPr>
          <p:cNvPr id="47108" name="Text Box 34"/>
          <p:cNvSpPr txBox="1">
            <a:spLocks noChangeArrowheads="1"/>
          </p:cNvSpPr>
          <p:nvPr/>
        </p:nvSpPr>
        <p:spPr bwMode="auto">
          <a:xfrm>
            <a:off x="2199496" y="822325"/>
            <a:ext cx="2512205" cy="830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Intel </a:t>
            </a:r>
            <a:r>
              <a:rPr lang="en-US" altLang="en-US" b="0" dirty="0" err="1">
                <a:solidFill>
                  <a:srgbClr val="2A40E2"/>
                </a:solidFill>
                <a:latin typeface="Gill Sans" charset="0"/>
                <a:ea typeface="Gill Sans" charset="0"/>
                <a:cs typeface="Gill Sans" charset="0"/>
              </a:rPr>
              <a:t>Skylake</a:t>
            </a:r>
            <a:r>
              <a:rPr lang="en-US" altLang="en-US" b="0" dirty="0">
                <a:solidFill>
                  <a:srgbClr val="2A40E2"/>
                </a:solidFill>
                <a:latin typeface="Gill Sans" charset="0"/>
                <a:ea typeface="Gill Sans" charset="0"/>
                <a:cs typeface="Gill Sans" charset="0"/>
              </a:rPr>
              <a:t>-X</a:t>
            </a:r>
          </a:p>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I/O Configuration</a:t>
            </a: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t="12496"/>
          <a:stretch/>
        </p:blipFill>
        <p:spPr>
          <a:xfrm>
            <a:off x="5022056" y="695602"/>
            <a:ext cx="5624512" cy="3857349"/>
          </a:xfrm>
          <a:prstGeom prst="rect">
            <a:avLst/>
          </a:prstGeom>
        </p:spPr>
      </p:pic>
    </p:spTree>
    <p:extLst>
      <p:ext uri="{BB962C8B-B14F-4D97-AF65-F5344CB8AC3E}">
        <p14:creationId xmlns:p14="http://schemas.microsoft.com/office/powerpoint/2010/main" val="348552234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Software Complexity</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57187803"/>
              </p:ext>
            </p:extLst>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spid="_x0000_s127040" name="Chart" r:id="rId3" imgW="6695950" imgH="3762375" progId="Excel.Chart.8">
                  <p:embed followColorScheme="full"/>
                </p:oleObj>
              </mc:Choice>
              <mc:Fallback>
                <p:oleObj name="Chart" r:id="rId3" imgW="6695950" imgH="3762375" progId="Excel.Chart.8">
                  <p:embed followColorScheme="full"/>
                  <p:pic>
                    <p:nvPicPr>
                      <p:cNvPr id="0" name=""/>
                      <p:cNvPicPr/>
                      <p:nvPr/>
                    </p:nvPicPr>
                    <p:blipFill>
                      <a:blip r:embed="rId4"/>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r>
              <a:rPr lang="en-US" b="0" dirty="0" smtClean="0">
                <a:latin typeface="Gill Sans"/>
              </a:rPr>
              <a:t>/)</a:t>
            </a:r>
            <a:endParaRPr lang="en-US" b="0" dirty="0">
              <a:latin typeface="Gill Sans"/>
            </a:endParaRPr>
          </a:p>
        </p:txBody>
      </p:sp>
    </p:spTree>
    <p:extLst>
      <p:ext uri="{BB962C8B-B14F-4D97-AF65-F5344CB8AC3E}">
        <p14:creationId xmlns:p14="http://schemas.microsoft.com/office/powerpoint/2010/main" val="304293112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a:t>
            </a:r>
            <a:r>
              <a:rPr lang="en-US" sz="2000" dirty="0" smtClean="0">
                <a:ea typeface="ＭＳ Ｐゴシック" charset="0"/>
              </a:rPr>
              <a:t>solar </a:t>
            </a:r>
            <a:r>
              <a:rPr lang="en-US" sz="2000" dirty="0">
                <a:ea typeface="ＭＳ Ｐゴシック" charset="0"/>
              </a:rPr>
              <a:t>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Suppose the MUT (Martian Universal Translator Module) buggy</a:t>
            </a:r>
          </a:p>
          <a:p>
            <a:pPr lvl="1">
              <a:lnSpc>
                <a:spcPct val="70000"/>
              </a:lnSpc>
              <a:defRPr/>
            </a:pPr>
            <a:r>
              <a:rPr lang="en-US" sz="2000" dirty="0">
                <a:ea typeface="ＭＳ Ｐゴシック" charset="0"/>
              </a:rPr>
              <a:t>Better not crash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3492" name="Picture 5" descr="MCj00835790000[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63200" y="838200"/>
            <a:ext cx="130651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5596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fontScale="925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lnSpcReduction="10000"/>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a:ea typeface="ＭＳ Ｐゴシック" charset="0"/>
              </a:rPr>
              <a:t>Most Likely:</a:t>
            </a:r>
          </a:p>
          <a:p>
            <a:pPr lvl="1">
              <a:defRPr/>
            </a:pPr>
            <a:r>
              <a:rPr lang="en-US">
                <a:ea typeface="ＭＳ Ｐゴシック" charset="0"/>
              </a:rPr>
              <a:t>Memory Management</a:t>
            </a:r>
          </a:p>
          <a:p>
            <a:pPr lvl="1">
              <a:defRPr/>
            </a:pPr>
            <a:r>
              <a:rPr lang="en-US">
                <a:ea typeface="ＭＳ Ｐゴシック" charset="0"/>
              </a:rPr>
              <a:t>I/O Management</a:t>
            </a:r>
          </a:p>
          <a:p>
            <a:pPr lvl="1">
              <a:defRPr/>
            </a:pPr>
            <a:r>
              <a:rPr lang="en-US">
                <a:ea typeface="ＭＳ Ｐゴシック" charset="0"/>
              </a:rPr>
              <a:t>CPU Scheduling</a:t>
            </a:r>
          </a:p>
          <a:p>
            <a:pPr lvl="1">
              <a:defRPr/>
            </a:pPr>
            <a:r>
              <a:rPr lang="en-US">
                <a:ea typeface="ＭＳ Ｐゴシック" charset="0"/>
              </a:rPr>
              <a:t>Communications? (Does Email belong in OS?)</a:t>
            </a:r>
          </a:p>
          <a:p>
            <a:pPr lvl="1">
              <a:defRPr/>
            </a:pPr>
            <a:r>
              <a:rPr lang="en-US">
                <a:ea typeface="ＭＳ Ｐゴシック" charset="0"/>
              </a:rPr>
              <a:t>Multitasking/multiprogramming?</a:t>
            </a:r>
          </a:p>
          <a:p>
            <a:pPr>
              <a:defRPr/>
            </a:pPr>
            <a:r>
              <a:rPr lang="en-US">
                <a:ea typeface="ＭＳ Ｐゴシック" charset="0"/>
              </a:rPr>
              <a:t>What about?</a:t>
            </a:r>
          </a:p>
          <a:p>
            <a:pPr lvl="1">
              <a:defRPr/>
            </a:pPr>
            <a:r>
              <a:rPr lang="en-US">
                <a:ea typeface="ＭＳ Ｐゴシック" charset="0"/>
              </a:rPr>
              <a:t>File System?</a:t>
            </a:r>
          </a:p>
          <a:p>
            <a:pPr lvl="1">
              <a:defRPr/>
            </a:pPr>
            <a:r>
              <a:rPr lang="en-US">
                <a:ea typeface="ＭＳ Ｐゴシック" charset="0"/>
              </a:rPr>
              <a:t>Multimedia Support?</a:t>
            </a:r>
          </a:p>
          <a:p>
            <a:pPr lvl="1">
              <a:defRPr/>
            </a:pPr>
            <a:r>
              <a:rPr lang="en-US">
                <a:ea typeface="ＭＳ Ｐゴシック" charset="0"/>
              </a:rPr>
              <a:t>User Interface?</a:t>
            </a:r>
          </a:p>
          <a:p>
            <a:pPr lvl="1">
              <a:defRPr/>
            </a:pPr>
            <a:r>
              <a:rPr lang="en-US">
                <a:ea typeface="ＭＳ Ｐゴシック" charset="0"/>
              </a:rPr>
              <a:t>Internet Browser? </a:t>
            </a:r>
            <a:r>
              <a:rPr lang="en-US">
                <a:ea typeface="ＭＳ Ｐゴシック" charset="0"/>
                <a:sym typeface="Wingdings" charset="0"/>
              </a:rPr>
              <a:t></a:t>
            </a:r>
          </a:p>
          <a:p>
            <a:pPr>
              <a:defRPr/>
            </a:pPr>
            <a:r>
              <a:rPr lang="en-US">
                <a:ea typeface="ＭＳ Ｐゴシック" charset="0"/>
                <a:sym typeface="Wingdings" charset="0"/>
              </a:rPr>
              <a:t>Is this only interesting to Academics??</a:t>
            </a: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smtClean="0">
                <a:latin typeface="Gill Sans Light"/>
                <a:cs typeface="Gill Sans Light"/>
              </a:rPr>
              <a:t>Operating Systems are at the Heart of it All!</a:t>
            </a:r>
            <a:endParaRPr lang="en-US" dirty="0">
              <a:latin typeface="Gill Sans Light"/>
              <a:cs typeface="Gill Sans Light"/>
            </a:endParaRP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a:t>
            </a:r>
            <a:r>
              <a:rPr lang="en-US" dirty="0" smtClean="0">
                <a:latin typeface="Gill Sans Light" charset="0"/>
                <a:ea typeface="ＭＳ Ｐゴシック" charset="0"/>
                <a:cs typeface="Gill Sans Light" charset="0"/>
              </a:rPr>
              <a:t>conclusion…Operating Systems:”</a:t>
            </a:r>
            <a:endParaRPr lang="en-US" dirty="0">
              <a:latin typeface="Gill Sans Light" charset="0"/>
              <a:ea typeface="ＭＳ Ｐゴシック" charset="0"/>
              <a:cs typeface="Gill Sans Light" charset="0"/>
            </a:endParaRP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a:p>
            <a:pPr>
              <a:lnSpc>
                <a:spcPct val="100000"/>
              </a:lnSpc>
              <a:defRPr/>
            </a:pPr>
            <a:endParaRPr lang="en-US" dirty="0">
              <a:ea typeface="ＭＳ Ｐゴシック" charset="0"/>
            </a:endParaRPr>
          </a:p>
          <a:p>
            <a:pPr>
              <a:lnSpc>
                <a:spcPct val="100000"/>
              </a:lnSpc>
              <a:defRPr/>
            </a:pPr>
            <a:r>
              <a:rPr lang="en-US" dirty="0">
                <a:ea typeface="ＭＳ Ｐゴシック" charset="0"/>
              </a:rPr>
              <a:t>CS162 combines things from many other areas of computer science:</a:t>
            </a:r>
          </a:p>
          <a:p>
            <a:pPr lvl="1">
              <a:lnSpc>
                <a:spcPct val="100000"/>
              </a:lnSpc>
              <a:defRPr/>
            </a:pPr>
            <a:r>
              <a:rPr lang="en-US" dirty="0">
                <a:ea typeface="ＭＳ Ｐゴシック" charset="0"/>
              </a:rPr>
              <a:t>Languages, data structures, hardware, and algorithms</a:t>
            </a:r>
          </a:p>
          <a:p>
            <a:pPr lvl="1">
              <a:lnSpc>
                <a:spcPct val="100000"/>
              </a:lnSpc>
              <a:buFontTx/>
              <a:buNone/>
              <a:defRPr/>
            </a:pPr>
            <a:r>
              <a:rPr lang="en-US" dirty="0">
                <a:ea typeface="ＭＳ Ｐゴシック" charset="0"/>
              </a:rPr>
              <a:t> </a:t>
            </a:r>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8.1|28.1|91.2"/>
</p:tagLst>
</file>

<file path=ppt/tags/tag3.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4.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5.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62597</TotalTime>
  <Pages>60</Pages>
  <Words>4637</Words>
  <Application>Microsoft Office PowerPoint</Application>
  <PresentationFormat>Widescreen</PresentationFormat>
  <Paragraphs>1079</Paragraphs>
  <Slides>80</Slides>
  <Notes>15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94" baseType="lpstr">
      <vt:lpstr>ＭＳ Ｐゴシック</vt:lpstr>
      <vt:lpstr>Arial</vt:lpstr>
      <vt:lpstr>Comic Sans MS</vt:lpstr>
      <vt:lpstr>Consolas</vt:lpstr>
      <vt:lpstr>Courier New</vt:lpstr>
      <vt:lpstr>Gill Sans</vt:lpstr>
      <vt:lpstr>Gill Sans Light</vt:lpstr>
      <vt:lpstr>Helvetica</vt:lpstr>
      <vt:lpstr>Symbol</vt:lpstr>
      <vt:lpstr>Verdana</vt:lpstr>
      <vt:lpstr>Wingdings</vt:lpstr>
      <vt:lpstr>Office</vt:lpstr>
      <vt:lpstr>Image</vt:lpstr>
      <vt:lpstr>Chart</vt:lpstr>
      <vt:lpstr>CS162 Operating Systems and Systems Programming Lecture 1  What is an Operating System?</vt:lpstr>
      <vt:lpstr>Goals for Today</vt:lpstr>
      <vt:lpstr>Greatest Artifact of Human Civilization…</vt:lpstr>
      <vt:lpstr>Greatest Artifact of Human Civilization…</vt:lpstr>
      <vt:lpstr>Running Systems at Internet Scale</vt:lpstr>
      <vt:lpstr>Across Incredible Diversity</vt:lpstr>
      <vt:lpstr>And Range of Timescales</vt:lpstr>
      <vt:lpstr>Operating Systems are at the Heart of it All!</vt:lpstr>
      <vt:lpstr>Example: What’s in a Search Query?</vt:lpstr>
      <vt:lpstr>But: What is an operating system?</vt:lpstr>
      <vt:lpstr>What does an Operating System do?</vt:lpstr>
      <vt:lpstr>Definition of an Operating System</vt:lpstr>
      <vt:lpstr>One Definition of an Operating System</vt:lpstr>
      <vt:lpstr>Operating System</vt:lpstr>
      <vt:lpstr>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For Example…</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What is an Operating System?</vt:lpstr>
      <vt:lpstr>Why take CS162?</vt:lpstr>
      <vt:lpstr>Who am I?  John Kubiatowicz (Prof “Kubi”)</vt:lpstr>
      <vt:lpstr>Who is he?  Anthony D. Joseph</vt:lpstr>
      <vt:lpstr>CS162 TAs: Sections TBA</vt:lpstr>
      <vt:lpstr>Enrollment</vt:lpstr>
      <vt:lpstr>Infrastructure, Textbook &amp; Readings</vt:lpstr>
      <vt:lpstr>Syllabus</vt:lpstr>
      <vt:lpstr>Learning by Doing</vt:lpstr>
      <vt:lpstr>Group Projects</vt:lpstr>
      <vt:lpstr>Getting started</vt:lpstr>
      <vt:lpstr>Preparing Yourself for this Class</vt:lpstr>
      <vt:lpstr>Grading (Tentative breakdown)</vt:lpstr>
      <vt:lpstr>Personal Integrity</vt:lpstr>
      <vt:lpstr>CS 162 Collaboration Policy</vt:lpstr>
      <vt:lpstr>Lecture Goal</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What is an Operating System Again?</vt:lpstr>
      <vt:lpstr>Challenge: Complexity</vt:lpstr>
      <vt:lpstr>The World Is Parallel: Intel SkyLake (2017)</vt:lpstr>
      <vt:lpstr>HW Functionality comes with great complexity!</vt:lpstr>
      <vt:lpstr>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kubitron</cp:lastModifiedBy>
  <cp:revision>586</cp:revision>
  <cp:lastPrinted>2022-01-18T01:58:33Z</cp:lastPrinted>
  <dcterms:created xsi:type="dcterms:W3CDTF">1995-08-12T11:37:26Z</dcterms:created>
  <dcterms:modified xsi:type="dcterms:W3CDTF">2022-01-18T19:20:08Z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